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60" r:id="rId5"/>
    <p:sldId id="262" r:id="rId6"/>
    <p:sldId id="263" r:id="rId7"/>
    <p:sldId id="264" r:id="rId8"/>
    <p:sldId id="261" r:id="rId9"/>
    <p:sldId id="268" r:id="rId10"/>
    <p:sldId id="269" r:id="rId11"/>
    <p:sldId id="265" r:id="rId12"/>
    <p:sldId id="266" r:id="rId13"/>
    <p:sldId id="267" r:id="rId14"/>
    <p:sldId id="270" r:id="rId15"/>
    <p:sldId id="271" r:id="rId16"/>
    <p:sldId id="257"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16" d="100"/>
          <a:sy n="116" d="100"/>
        </p:scale>
        <p:origin x="14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2B5B887-677B-4F4F-81A3-954A3B415ED3}" type="datetimeFigureOut">
              <a:rPr lang="it-IT" smtClean="0"/>
              <a:t>15/11/2016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B5B887-677B-4F4F-81A3-954A3B415ED3}" type="datetimeFigureOut">
              <a:rPr lang="it-IT" smtClean="0"/>
              <a:t>15/11/2016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B5B887-677B-4F4F-81A3-954A3B415ED3}" type="datetimeFigureOut">
              <a:rPr lang="it-IT" smtClean="0"/>
              <a:t>15/11/2016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B5B887-677B-4F4F-81A3-954A3B415ED3}" type="datetimeFigureOut">
              <a:rPr lang="it-IT" smtClean="0"/>
              <a:t>15/11/2016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2B5B887-677B-4F4F-81A3-954A3B415ED3}" type="datetimeFigureOut">
              <a:rPr lang="it-IT" smtClean="0"/>
              <a:t>15/11/2016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2B5B887-677B-4F4F-81A3-954A3B415ED3}" type="datetimeFigureOut">
              <a:rPr lang="it-IT" smtClean="0"/>
              <a:t>15/11/2016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2B5B887-677B-4F4F-81A3-954A3B415ED3}" type="datetimeFigureOut">
              <a:rPr lang="it-IT" smtClean="0"/>
              <a:t>15/11/2016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2B5B887-677B-4F4F-81A3-954A3B415ED3}" type="datetimeFigureOut">
              <a:rPr lang="it-IT" smtClean="0"/>
              <a:t>15/11/2016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2B5B887-677B-4F4F-81A3-954A3B415ED3}" type="datetimeFigureOut">
              <a:rPr lang="it-IT" smtClean="0"/>
              <a:t>15/11/2016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2B5B887-677B-4F4F-81A3-954A3B415ED3}" type="datetimeFigureOut">
              <a:rPr lang="it-IT" smtClean="0"/>
              <a:t>15/11/2016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2B5B887-677B-4F4F-81A3-954A3B415ED3}" type="datetimeFigureOut">
              <a:rPr lang="it-IT" smtClean="0"/>
              <a:t>15/11/2016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5B887-677B-4F4F-81A3-954A3B415ED3}" type="datetimeFigureOut">
              <a:rPr lang="it-IT" smtClean="0"/>
              <a:t>15/11/2016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B1A68-9F1D-4582-87CC-3C2CB67F758D}"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privacy.it/dpr2000-230.html" TargetMode="External"/><Relationship Id="rId1" Type="http://schemas.openxmlformats.org/officeDocument/2006/relationships/slideLayout" Target="../slideLayouts/slideLayout7.xml"/><Relationship Id="rId4" Type="http://schemas.openxmlformats.org/officeDocument/2006/relationships/hyperlink" Target="http://www.altalex.com/index.php?idnot=34645#titolo5"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governo.it/Presidenza/normativa/documentazione/dpcm_20020723.pdf"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t.wikipedia.org/wiki/Norma_(diritto)"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rmAutofit fontScale="90000"/>
          </a:bodyPr>
          <a:lstStyle/>
          <a:p>
            <a:r>
              <a:rPr lang="it-IT" dirty="0" smtClean="0"/>
              <a:t>Regolamenti</a:t>
            </a:r>
            <a:endParaRPr lang="it-IT" dirty="0"/>
          </a:p>
        </p:txBody>
      </p:sp>
      <p:sp>
        <p:nvSpPr>
          <p:cNvPr id="3" name="Segnaposto contenuto 2"/>
          <p:cNvSpPr>
            <a:spLocks noGrp="1"/>
          </p:cNvSpPr>
          <p:nvPr>
            <p:ph idx="1"/>
          </p:nvPr>
        </p:nvSpPr>
        <p:spPr>
          <a:xfrm>
            <a:off x="467544" y="1124744"/>
            <a:ext cx="8219256" cy="5001419"/>
          </a:xfrm>
        </p:spPr>
        <p:txBody>
          <a:bodyPr/>
          <a:lstStyle/>
          <a:p>
            <a:pPr>
              <a:buNone/>
            </a:pPr>
            <a:r>
              <a:rPr lang="it-IT" dirty="0" smtClean="0">
                <a:solidFill>
                  <a:srgbClr val="0070C0"/>
                </a:solidFill>
              </a:rPr>
              <a:t>Il termine “regolamento” è ambiguo:</a:t>
            </a:r>
          </a:p>
          <a:p>
            <a:pPr>
              <a:buFont typeface="Wingdings"/>
              <a:buChar char="à"/>
            </a:pPr>
            <a:r>
              <a:rPr lang="it-IT" dirty="0" smtClean="0">
                <a:solidFill>
                  <a:srgbClr val="FF0000"/>
                </a:solidFill>
                <a:sym typeface="Wingdings" pitchFamily="2" charset="2"/>
              </a:rPr>
              <a:t>Regolamento amministrativo</a:t>
            </a:r>
          </a:p>
          <a:p>
            <a:pPr>
              <a:buFont typeface="Wingdings"/>
              <a:buChar char="à"/>
            </a:pPr>
            <a:r>
              <a:rPr lang="it-IT" dirty="0">
                <a:solidFill>
                  <a:srgbClr val="0070C0"/>
                </a:solidFill>
                <a:sym typeface="Wingdings" pitchFamily="2" charset="2"/>
              </a:rPr>
              <a:t> </a:t>
            </a:r>
            <a:r>
              <a:rPr lang="it-IT" dirty="0" smtClean="0">
                <a:solidFill>
                  <a:srgbClr val="0070C0"/>
                </a:solidFill>
                <a:sym typeface="Wingdings" pitchFamily="2" charset="2"/>
              </a:rPr>
              <a:t>Regolamento interno Organi costituzionali (per es. Regolamento parlamentare)</a:t>
            </a:r>
          </a:p>
          <a:p>
            <a:pPr>
              <a:buFont typeface="Wingdings"/>
              <a:buChar char="à"/>
            </a:pPr>
            <a:r>
              <a:rPr lang="it-IT" dirty="0">
                <a:solidFill>
                  <a:srgbClr val="0070C0"/>
                </a:solidFill>
                <a:sym typeface="Wingdings" pitchFamily="2" charset="2"/>
              </a:rPr>
              <a:t> </a:t>
            </a:r>
            <a:r>
              <a:rPr lang="it-IT" dirty="0" smtClean="0">
                <a:solidFill>
                  <a:srgbClr val="0070C0"/>
                </a:solidFill>
                <a:sym typeface="Wingdings" pitchFamily="2" charset="2"/>
              </a:rPr>
              <a:t>Regolamento europeo  Fonti UE</a:t>
            </a:r>
          </a:p>
          <a:p>
            <a:pPr>
              <a:buFont typeface="Wingdings"/>
              <a:buChar char="à"/>
            </a:pPr>
            <a:r>
              <a:rPr lang="it-IT" dirty="0">
                <a:solidFill>
                  <a:srgbClr val="0070C0"/>
                </a:solidFill>
                <a:sym typeface="Wingdings" pitchFamily="2" charset="2"/>
              </a:rPr>
              <a:t> </a:t>
            </a:r>
            <a:r>
              <a:rPr lang="it-IT" dirty="0" smtClean="0">
                <a:solidFill>
                  <a:srgbClr val="0070C0"/>
                </a:solidFill>
                <a:sym typeface="Wingdings" pitchFamily="2" charset="2"/>
              </a:rPr>
              <a:t>regolamento privato (per es. regolamento di condominio)</a:t>
            </a:r>
            <a:endParaRPr lang="it-IT"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75946" y="820139"/>
            <a:ext cx="3491998" cy="400110"/>
          </a:xfrm>
          <a:prstGeom prst="rect">
            <a:avLst/>
          </a:prstGeom>
          <a:noFill/>
        </p:spPr>
        <p:txBody>
          <a:bodyPr wrap="square" rtlCol="0">
            <a:spAutoFit/>
          </a:bodyPr>
          <a:lstStyle/>
          <a:p>
            <a:r>
              <a:rPr lang="it-IT" sz="2000" dirty="0" smtClean="0">
                <a:hlinkClick r:id="rId2"/>
              </a:rPr>
              <a:t>REGOLAMENTO DI ESECUZIONE</a:t>
            </a:r>
            <a:endParaRPr lang="it-IT" sz="2000" dirty="0"/>
          </a:p>
        </p:txBody>
      </p:sp>
      <p:sp>
        <p:nvSpPr>
          <p:cNvPr id="3" name="Ovale 2"/>
          <p:cNvSpPr/>
          <p:nvPr/>
        </p:nvSpPr>
        <p:spPr>
          <a:xfrm>
            <a:off x="1115616" y="1628800"/>
            <a:ext cx="1944216"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Norma = fattispecie +sanzioni</a:t>
            </a:r>
            <a:endParaRPr lang="it-IT" dirty="0"/>
          </a:p>
        </p:txBody>
      </p:sp>
      <p:pic>
        <p:nvPicPr>
          <p:cNvPr id="1026" name="Picture 2" descr="https://encrypted-tbn2.gstatic.com/images?q=tbn:ANd9GcSGWaUqEd8Ilx0PqQRQOl_F7RzkxvrCCtl6qhRjqtG_FPP8576gz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3501008"/>
            <a:ext cx="2619375" cy="1743076"/>
          </a:xfrm>
          <a:prstGeom prst="rect">
            <a:avLst/>
          </a:prstGeom>
          <a:noFill/>
          <a:extLst>
            <a:ext uri="{909E8E84-426E-40DD-AFC4-6F175D3DCCD1}">
              <a14:hiddenFill xmlns:a14="http://schemas.microsoft.com/office/drawing/2010/main">
                <a:solidFill>
                  <a:srgbClr val="FFFFFF"/>
                </a:solidFill>
              </a14:hiddenFill>
            </a:ext>
          </a:extLst>
        </p:spPr>
      </p:pic>
      <p:cxnSp>
        <p:nvCxnSpPr>
          <p:cNvPr id="6" name="Connettore 2 5"/>
          <p:cNvCxnSpPr/>
          <p:nvPr/>
        </p:nvCxnSpPr>
        <p:spPr>
          <a:xfrm flipH="1">
            <a:off x="3347864" y="1220249"/>
            <a:ext cx="432048" cy="25687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CasellaDiTesto 6"/>
          <p:cNvSpPr txBox="1"/>
          <p:nvPr/>
        </p:nvSpPr>
        <p:spPr>
          <a:xfrm>
            <a:off x="4716016" y="835528"/>
            <a:ext cx="3744416" cy="400110"/>
          </a:xfrm>
          <a:prstGeom prst="rect">
            <a:avLst/>
          </a:prstGeom>
          <a:noFill/>
        </p:spPr>
        <p:txBody>
          <a:bodyPr wrap="square" rtlCol="0">
            <a:spAutoFit/>
          </a:bodyPr>
          <a:lstStyle/>
          <a:p>
            <a:r>
              <a:rPr lang="it-IT" sz="2000" dirty="0" smtClean="0">
                <a:hlinkClick r:id="rId4"/>
              </a:rPr>
              <a:t>REGOLAMENTO </a:t>
            </a:r>
            <a:r>
              <a:rPr lang="it-IT" sz="2000" dirty="0">
                <a:hlinkClick r:id="rId4"/>
              </a:rPr>
              <a:t>DI ATTUAZIONE</a:t>
            </a:r>
            <a:endParaRPr lang="it-IT" sz="2000" dirty="0"/>
          </a:p>
        </p:txBody>
      </p:sp>
      <p:sp>
        <p:nvSpPr>
          <p:cNvPr id="10" name="Ovale 9"/>
          <p:cNvSpPr/>
          <p:nvPr/>
        </p:nvSpPr>
        <p:spPr>
          <a:xfrm>
            <a:off x="5004048" y="1628800"/>
            <a:ext cx="1800200" cy="108012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Ovale 10"/>
          <p:cNvSpPr/>
          <p:nvPr/>
        </p:nvSpPr>
        <p:spPr>
          <a:xfrm>
            <a:off x="5157356" y="1772816"/>
            <a:ext cx="1574883" cy="79208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Ovale 7"/>
          <p:cNvSpPr/>
          <p:nvPr/>
        </p:nvSpPr>
        <p:spPr>
          <a:xfrm>
            <a:off x="4716016" y="1495352"/>
            <a:ext cx="2376264" cy="2304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Principi &lt;- legge</a:t>
            </a:r>
          </a:p>
          <a:p>
            <a:pPr algn="ctr"/>
            <a:endParaRPr lang="it-IT" dirty="0" smtClean="0"/>
          </a:p>
          <a:p>
            <a:pPr algn="ctr"/>
            <a:r>
              <a:rPr lang="it-IT" dirty="0" smtClean="0"/>
              <a:t>Dettaglio &lt;- regolamento</a:t>
            </a:r>
            <a:endParaRPr lang="it-IT" dirty="0"/>
          </a:p>
        </p:txBody>
      </p:sp>
      <p:sp>
        <p:nvSpPr>
          <p:cNvPr id="12" name="Ovale 11"/>
          <p:cNvSpPr/>
          <p:nvPr/>
        </p:nvSpPr>
        <p:spPr>
          <a:xfrm>
            <a:off x="5044697" y="1772816"/>
            <a:ext cx="1800200" cy="802656"/>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FF0000"/>
                </a:solidFill>
              </a:rPr>
              <a:t>Principi &lt;- legge</a:t>
            </a:r>
          </a:p>
        </p:txBody>
      </p:sp>
      <p:cxnSp>
        <p:nvCxnSpPr>
          <p:cNvPr id="14" name="Connettore 2 13"/>
          <p:cNvCxnSpPr/>
          <p:nvPr/>
        </p:nvCxnSpPr>
        <p:spPr>
          <a:xfrm>
            <a:off x="4860032" y="1220249"/>
            <a:ext cx="144016" cy="5525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CasellaDiTesto 14"/>
          <p:cNvSpPr txBox="1"/>
          <p:nvPr/>
        </p:nvSpPr>
        <p:spPr>
          <a:xfrm>
            <a:off x="251520" y="1772816"/>
            <a:ext cx="936104" cy="369332"/>
          </a:xfrm>
          <a:prstGeom prst="rect">
            <a:avLst/>
          </a:prstGeom>
          <a:noFill/>
        </p:spPr>
        <p:txBody>
          <a:bodyPr wrap="square" rtlCol="0">
            <a:spAutoFit/>
          </a:bodyPr>
          <a:lstStyle/>
          <a:p>
            <a:r>
              <a:rPr lang="it-IT" dirty="0" smtClean="0">
                <a:solidFill>
                  <a:srgbClr val="FF0000"/>
                </a:solidFill>
              </a:rPr>
              <a:t>legge</a:t>
            </a:r>
            <a:endParaRPr lang="it-IT" dirty="0">
              <a:solidFill>
                <a:srgbClr val="FF0000"/>
              </a:solidFill>
            </a:endParaRPr>
          </a:p>
        </p:txBody>
      </p:sp>
      <p:cxnSp>
        <p:nvCxnSpPr>
          <p:cNvPr id="17" name="Connettore 2 16"/>
          <p:cNvCxnSpPr/>
          <p:nvPr/>
        </p:nvCxnSpPr>
        <p:spPr>
          <a:xfrm>
            <a:off x="899592" y="1957482"/>
            <a:ext cx="288032" cy="184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8394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2204864"/>
            <a:ext cx="8496944" cy="3970318"/>
          </a:xfrm>
          <a:prstGeom prst="rect">
            <a:avLst/>
          </a:prstGeom>
        </p:spPr>
        <p:txBody>
          <a:bodyPr wrap="square">
            <a:spAutoFit/>
          </a:bodyPr>
          <a:lstStyle/>
          <a:p>
            <a:r>
              <a:rPr lang="it-IT" sz="2800" b="1" dirty="0"/>
              <a:t>Art. 97.</a:t>
            </a:r>
          </a:p>
          <a:p>
            <a:r>
              <a:rPr lang="it-IT" sz="2800" dirty="0"/>
              <a:t>(Testo applicabile fino all’esercizio finanziario relativo all’anno 2013)</a:t>
            </a:r>
          </a:p>
          <a:p>
            <a:r>
              <a:rPr lang="it-IT" sz="2800" dirty="0"/>
              <a:t>I pubblici uffici sono organizzati </a:t>
            </a:r>
            <a:r>
              <a:rPr lang="it-IT" sz="2800" b="1" dirty="0">
                <a:effectLst>
                  <a:outerShdw blurRad="38100" dist="38100" dir="2700000" algn="tl">
                    <a:srgbClr val="000000">
                      <a:alpha val="43137"/>
                    </a:srgbClr>
                  </a:outerShdw>
                </a:effectLst>
              </a:rPr>
              <a:t>secondo disposizioni di legge</a:t>
            </a:r>
            <a:r>
              <a:rPr lang="it-IT" sz="2800" dirty="0"/>
              <a:t>, in modo che siano assicurati il buon andamento e l'imparzialità dell'amministrazione.</a:t>
            </a:r>
          </a:p>
          <a:p>
            <a:r>
              <a:rPr lang="it-IT" sz="2800" dirty="0"/>
              <a:t>Nell'ordinamento degli uffici sono determinate le sfere di competenza, le attribuzioni e le responsabilità proprie dei funzionari.</a:t>
            </a:r>
          </a:p>
        </p:txBody>
      </p:sp>
      <p:sp>
        <p:nvSpPr>
          <p:cNvPr id="4" name="CasellaDiTesto 3"/>
          <p:cNvSpPr txBox="1"/>
          <p:nvPr/>
        </p:nvSpPr>
        <p:spPr>
          <a:xfrm>
            <a:off x="971600" y="476672"/>
            <a:ext cx="7560840" cy="646331"/>
          </a:xfrm>
          <a:prstGeom prst="rect">
            <a:avLst/>
          </a:prstGeom>
          <a:noFill/>
        </p:spPr>
        <p:txBody>
          <a:bodyPr wrap="square" rtlCol="0">
            <a:spAutoFit/>
          </a:bodyPr>
          <a:lstStyle/>
          <a:p>
            <a:r>
              <a:rPr lang="it-IT" sz="3600" dirty="0" smtClean="0">
                <a:solidFill>
                  <a:srgbClr val="FF0000"/>
                </a:solidFill>
              </a:rPr>
              <a:t>RISERVE DI LEGGE RELATIVE: ESEMPI</a:t>
            </a:r>
            <a:endParaRPr lang="it-IT" sz="3600" dirty="0">
              <a:solidFill>
                <a:srgbClr val="FF0000"/>
              </a:solidFill>
            </a:endParaRPr>
          </a:p>
        </p:txBody>
      </p:sp>
    </p:spTree>
    <p:extLst>
      <p:ext uri="{BB962C8B-B14F-4D97-AF65-F5344CB8AC3E}">
        <p14:creationId xmlns:p14="http://schemas.microsoft.com/office/powerpoint/2010/main" val="1032506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620688"/>
            <a:ext cx="7848872" cy="5693866"/>
          </a:xfrm>
          <a:prstGeom prst="rect">
            <a:avLst/>
          </a:prstGeom>
        </p:spPr>
        <p:txBody>
          <a:bodyPr wrap="square">
            <a:spAutoFit/>
          </a:bodyPr>
          <a:lstStyle/>
          <a:p>
            <a:r>
              <a:rPr lang="it-IT" sz="2800" b="1" dirty="0"/>
              <a:t>Art. 95.</a:t>
            </a:r>
          </a:p>
          <a:p>
            <a:r>
              <a:rPr lang="it-IT" sz="2800" dirty="0"/>
              <a:t>Il Presidente del Consiglio dei ministri dirige la politica generale del Governo e ne è responsabile. Mantiene l’unità di indirizzo politico ed amministrativo, promovendo e coordinando l’attività dei ministri.</a:t>
            </a:r>
          </a:p>
          <a:p>
            <a:r>
              <a:rPr lang="it-IT" sz="2800" dirty="0"/>
              <a:t>I ministri sono responsabili collegialmente degli atti del Consiglio dei ministri, e individualmente degli atti dei loro dicasteri.</a:t>
            </a:r>
          </a:p>
          <a:p>
            <a:r>
              <a:rPr lang="it-IT" sz="2800" dirty="0"/>
              <a:t>La </a:t>
            </a:r>
            <a:r>
              <a:rPr lang="it-IT" sz="2800" b="1" dirty="0">
                <a:effectLst>
                  <a:outerShdw blurRad="38100" dist="38100" dir="2700000" algn="tl">
                    <a:srgbClr val="000000">
                      <a:alpha val="43137"/>
                    </a:srgbClr>
                  </a:outerShdw>
                </a:effectLst>
              </a:rPr>
              <a:t>legge</a:t>
            </a:r>
            <a:r>
              <a:rPr lang="it-IT" sz="2800" dirty="0"/>
              <a:t> provvede all’ordinamento della Presidenza del Consiglio e determina il numero, le attribuzioni e l’organizzazione dei ministeri</a:t>
            </a:r>
            <a:r>
              <a:rPr lang="it-IT" sz="2800" dirty="0" smtClean="0"/>
              <a:t>.</a:t>
            </a:r>
          </a:p>
          <a:p>
            <a:r>
              <a:rPr lang="it-IT" sz="2800" dirty="0" smtClean="0">
                <a:sym typeface="Wingdings" panose="05000000000000000000" pitchFamily="2" charset="2"/>
              </a:rPr>
              <a:t> </a:t>
            </a:r>
            <a:r>
              <a:rPr lang="it-IT" sz="2800" b="1" dirty="0" smtClean="0">
                <a:sym typeface="Wingdings" panose="05000000000000000000" pitchFamily="2" charset="2"/>
                <a:hlinkClick r:id="rId2"/>
              </a:rPr>
              <a:t>Regolamento di attuazione</a:t>
            </a:r>
            <a:endParaRPr lang="it-IT" sz="2800" dirty="0"/>
          </a:p>
        </p:txBody>
      </p:sp>
    </p:spTree>
    <p:extLst>
      <p:ext uri="{BB962C8B-B14F-4D97-AF65-F5344CB8AC3E}">
        <p14:creationId xmlns:p14="http://schemas.microsoft.com/office/powerpoint/2010/main" val="3051512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88641"/>
            <a:ext cx="7772400" cy="576064"/>
          </a:xfrm>
        </p:spPr>
        <p:txBody>
          <a:bodyPr>
            <a:normAutofit fontScale="90000"/>
          </a:bodyPr>
          <a:lstStyle/>
          <a:p>
            <a:r>
              <a:rPr lang="it-IT" dirty="0" smtClean="0"/>
              <a:t>Riserve relative</a:t>
            </a:r>
            <a:endParaRPr lang="it-IT" dirty="0"/>
          </a:p>
        </p:txBody>
      </p:sp>
      <p:sp>
        <p:nvSpPr>
          <p:cNvPr id="3" name="Sottotitolo 2"/>
          <p:cNvSpPr>
            <a:spLocks noGrp="1"/>
          </p:cNvSpPr>
          <p:nvPr>
            <p:ph type="subTitle" idx="1"/>
          </p:nvPr>
        </p:nvSpPr>
        <p:spPr>
          <a:xfrm>
            <a:off x="395536" y="1052736"/>
            <a:ext cx="8352928" cy="5328592"/>
          </a:xfrm>
        </p:spPr>
        <p:txBody>
          <a:bodyPr/>
          <a:lstStyle/>
          <a:p>
            <a:pPr algn="l"/>
            <a:r>
              <a:rPr lang="it-IT" b="1" dirty="0">
                <a:solidFill>
                  <a:schemeClr val="tx2"/>
                </a:solidFill>
              </a:rPr>
              <a:t>Art. 32.</a:t>
            </a:r>
          </a:p>
          <a:p>
            <a:pPr algn="l"/>
            <a:r>
              <a:rPr lang="it-IT" dirty="0">
                <a:solidFill>
                  <a:schemeClr val="tx2"/>
                </a:solidFill>
              </a:rPr>
              <a:t>La Repubblica tutela la salute come fondamentale diritto dell’individuo e interesse della collettività, e garantisce cure gratuite agli indigenti.</a:t>
            </a:r>
          </a:p>
          <a:p>
            <a:pPr algn="l"/>
            <a:r>
              <a:rPr lang="it-IT" dirty="0">
                <a:solidFill>
                  <a:schemeClr val="tx2"/>
                </a:solidFill>
              </a:rPr>
              <a:t>Nessuno può essere obbligato a un determinato trattamento sanitario </a:t>
            </a:r>
            <a:r>
              <a:rPr lang="it-IT" b="1" dirty="0">
                <a:solidFill>
                  <a:schemeClr val="tx2"/>
                </a:solidFill>
                <a:effectLst>
                  <a:outerShdw blurRad="38100" dist="38100" dir="2700000" algn="tl">
                    <a:srgbClr val="000000">
                      <a:alpha val="43137"/>
                    </a:srgbClr>
                  </a:outerShdw>
                </a:effectLst>
              </a:rPr>
              <a:t>se non per disposizione di legge</a:t>
            </a:r>
            <a:r>
              <a:rPr lang="it-IT" dirty="0">
                <a:solidFill>
                  <a:schemeClr val="tx2"/>
                </a:solidFill>
              </a:rPr>
              <a:t>. La legge non può in nessun caso violare i limiti imposti dal rispetto della persona umana.</a:t>
            </a:r>
          </a:p>
          <a:p>
            <a:pPr algn="l"/>
            <a:endParaRPr lang="it-IT" dirty="0"/>
          </a:p>
        </p:txBody>
      </p:sp>
    </p:spTree>
    <p:extLst>
      <p:ext uri="{BB962C8B-B14F-4D97-AF65-F5344CB8AC3E}">
        <p14:creationId xmlns:p14="http://schemas.microsoft.com/office/powerpoint/2010/main" val="2436302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fontScale="90000"/>
          </a:bodyPr>
          <a:lstStyle/>
          <a:p>
            <a:r>
              <a:rPr lang="it-IT" dirty="0" smtClean="0"/>
              <a:t>Legge 400</a:t>
            </a:r>
            <a:endParaRPr lang="it-IT" dirty="0"/>
          </a:p>
        </p:txBody>
      </p:sp>
      <p:sp>
        <p:nvSpPr>
          <p:cNvPr id="3" name="Segnaposto contenuto 2"/>
          <p:cNvSpPr>
            <a:spLocks noGrp="1"/>
          </p:cNvSpPr>
          <p:nvPr>
            <p:ph idx="1"/>
          </p:nvPr>
        </p:nvSpPr>
        <p:spPr/>
        <p:txBody>
          <a:bodyPr>
            <a:normAutofit fontScale="77500" lnSpcReduction="20000"/>
          </a:bodyPr>
          <a:lstStyle/>
          <a:p>
            <a:pPr marL="0" indent="0">
              <a:buNone/>
            </a:pPr>
            <a:r>
              <a:rPr lang="it-IT" dirty="0" smtClean="0"/>
              <a:t>Regolamenti delegati</a:t>
            </a:r>
          </a:p>
          <a:p>
            <a:pPr>
              <a:buNone/>
            </a:pPr>
            <a:r>
              <a:rPr lang="it-IT" dirty="0" smtClean="0">
                <a:solidFill>
                  <a:srgbClr val="0070C0"/>
                </a:solidFill>
              </a:rPr>
              <a:t>2. Con decreto del Presidente della Repubblica, previa deliberazione del Consiglio dei ministri, sentito il Consiglio di Stato e previo parere delle Commissioni parlamentari competenti in materia, che si pronunciano entro trenta giorni dalla richiesta, sono emanati i regolamenti per la </a:t>
            </a:r>
            <a:r>
              <a:rPr lang="it-IT" b="1" dirty="0" smtClean="0">
                <a:solidFill>
                  <a:srgbClr val="0070C0"/>
                </a:solidFill>
              </a:rPr>
              <a:t>disciplina delle materie, non coperte da riserva assoluta </a:t>
            </a:r>
            <a:r>
              <a:rPr lang="it-IT" dirty="0" smtClean="0">
                <a:solidFill>
                  <a:srgbClr val="0070C0"/>
                </a:solidFill>
              </a:rPr>
              <a:t>di legge prevista dalla Costituzione, per le quali le leggi della Repubblica, </a:t>
            </a:r>
            <a:r>
              <a:rPr lang="it-IT" b="1" dirty="0" smtClean="0">
                <a:solidFill>
                  <a:srgbClr val="0070C0"/>
                </a:solidFill>
              </a:rPr>
              <a:t>autorizzando</a:t>
            </a:r>
            <a:r>
              <a:rPr lang="it-IT" dirty="0" smtClean="0">
                <a:solidFill>
                  <a:srgbClr val="0070C0"/>
                </a:solidFill>
              </a:rPr>
              <a:t> l'esercizio della potestà regolamentare del Governo, determinano le </a:t>
            </a:r>
            <a:r>
              <a:rPr lang="it-IT" b="1" dirty="0" smtClean="0">
                <a:solidFill>
                  <a:srgbClr val="0070C0"/>
                </a:solidFill>
              </a:rPr>
              <a:t>norme generali regolatrici della materia</a:t>
            </a:r>
            <a:r>
              <a:rPr lang="it-IT" dirty="0" smtClean="0">
                <a:solidFill>
                  <a:srgbClr val="0070C0"/>
                </a:solidFill>
              </a:rPr>
              <a:t> e dispongono </a:t>
            </a:r>
            <a:r>
              <a:rPr lang="it-IT" b="1" dirty="0" smtClean="0">
                <a:solidFill>
                  <a:srgbClr val="0070C0"/>
                </a:solidFill>
              </a:rPr>
              <a:t>l'abrogazione delle norme vigenti</a:t>
            </a:r>
            <a:r>
              <a:rPr lang="it-IT" dirty="0" smtClean="0">
                <a:solidFill>
                  <a:srgbClr val="0070C0"/>
                </a:solidFill>
              </a:rPr>
              <a:t>, con effetto dall'entrata in vigore delle norme regolamentari. </a:t>
            </a:r>
            <a:endParaRPr lang="it-IT" dirty="0">
              <a:solidFill>
                <a:srgbClr val="0070C0"/>
              </a:solidFill>
            </a:endParaRPr>
          </a:p>
        </p:txBody>
      </p:sp>
    </p:spTree>
    <p:extLst>
      <p:ext uri="{BB962C8B-B14F-4D97-AF65-F5344CB8AC3E}">
        <p14:creationId xmlns:p14="http://schemas.microsoft.com/office/powerpoint/2010/main" val="1123361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114"/>
          </a:xfrm>
        </p:spPr>
        <p:txBody>
          <a:bodyPr/>
          <a:lstStyle/>
          <a:p>
            <a:r>
              <a:rPr lang="it-IT" sz="3200" dirty="0" smtClean="0"/>
              <a:t>Legge 400</a:t>
            </a:r>
            <a:endParaRPr lang="it-IT" sz="3200" dirty="0"/>
          </a:p>
        </p:txBody>
      </p:sp>
      <p:sp>
        <p:nvSpPr>
          <p:cNvPr id="3" name="Segnaposto contenuto 2"/>
          <p:cNvSpPr>
            <a:spLocks noGrp="1"/>
          </p:cNvSpPr>
          <p:nvPr>
            <p:ph idx="1"/>
          </p:nvPr>
        </p:nvSpPr>
        <p:spPr/>
        <p:txBody>
          <a:bodyPr>
            <a:normAutofit fontScale="85000" lnSpcReduction="20000"/>
          </a:bodyPr>
          <a:lstStyle/>
          <a:p>
            <a:pPr marL="0" indent="0">
              <a:buNone/>
            </a:pPr>
            <a:r>
              <a:rPr lang="it-IT" dirty="0" smtClean="0"/>
              <a:t>Regolamenti ministeriali</a:t>
            </a:r>
          </a:p>
          <a:p>
            <a:pPr algn="just">
              <a:buNone/>
            </a:pPr>
            <a:r>
              <a:rPr lang="it-IT" dirty="0" smtClean="0">
                <a:solidFill>
                  <a:srgbClr val="0070C0"/>
                </a:solidFill>
              </a:rPr>
              <a:t>3. Con decreto ministeriale possono essere adottati regolamenti nelle </a:t>
            </a:r>
            <a:r>
              <a:rPr lang="it-IT" b="1" dirty="0" smtClean="0">
                <a:solidFill>
                  <a:srgbClr val="0070C0"/>
                </a:solidFill>
              </a:rPr>
              <a:t>materie di competenza </a:t>
            </a:r>
            <a:r>
              <a:rPr lang="it-IT" dirty="0" smtClean="0">
                <a:solidFill>
                  <a:srgbClr val="0070C0"/>
                </a:solidFill>
              </a:rPr>
              <a:t>del ministro o di autorità </a:t>
            </a:r>
            <a:r>
              <a:rPr lang="it-IT" dirty="0" err="1" smtClean="0">
                <a:solidFill>
                  <a:srgbClr val="0070C0"/>
                </a:solidFill>
              </a:rPr>
              <a:t>sottordinate</a:t>
            </a:r>
            <a:r>
              <a:rPr lang="it-IT" dirty="0" smtClean="0">
                <a:solidFill>
                  <a:srgbClr val="0070C0"/>
                </a:solidFill>
              </a:rPr>
              <a:t> al ministro, quando </a:t>
            </a:r>
            <a:r>
              <a:rPr lang="it-IT" b="1" dirty="0" smtClean="0">
                <a:solidFill>
                  <a:srgbClr val="0070C0"/>
                </a:solidFill>
              </a:rPr>
              <a:t>la legge espressamente conferisca tale potere</a:t>
            </a:r>
            <a:r>
              <a:rPr lang="it-IT" dirty="0" smtClean="0">
                <a:solidFill>
                  <a:srgbClr val="0070C0"/>
                </a:solidFill>
              </a:rPr>
              <a:t>. Tali regolamenti, per materie di competenza di più ministri, possono essere adottati con decreti interministeriali, ferma restando la necessità di apposita autorizzazione da parte della legge. I regolamenti ministeriali ed interministeriali non possono dettare norme contrarie a quelle dei regolamenti emanati dal Governo. Essi debbono essere comunicati al Presidente del Consiglio dei ministri prima della loro emanazione. </a:t>
            </a:r>
            <a:endParaRPr lang="it-IT" dirty="0">
              <a:solidFill>
                <a:srgbClr val="0070C0"/>
              </a:solidFill>
            </a:endParaRPr>
          </a:p>
        </p:txBody>
      </p:sp>
    </p:spTree>
    <p:extLst>
      <p:ext uri="{BB962C8B-B14F-4D97-AF65-F5344CB8AC3E}">
        <p14:creationId xmlns:p14="http://schemas.microsoft.com/office/powerpoint/2010/main" val="199331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fontScale="90000"/>
          </a:bodyPr>
          <a:lstStyle/>
          <a:p>
            <a:r>
              <a:rPr lang="it-IT" dirty="0" smtClean="0"/>
              <a:t>Regolamenti statali</a:t>
            </a:r>
            <a:endParaRPr lang="it-IT" dirty="0"/>
          </a:p>
        </p:txBody>
      </p:sp>
      <p:sp>
        <p:nvSpPr>
          <p:cNvPr id="3" name="Segnaposto contenuto 2"/>
          <p:cNvSpPr>
            <a:spLocks noGrp="1"/>
          </p:cNvSpPr>
          <p:nvPr>
            <p:ph idx="1"/>
          </p:nvPr>
        </p:nvSpPr>
        <p:spPr/>
        <p:txBody>
          <a:bodyPr/>
          <a:lstStyle/>
          <a:p>
            <a:pPr>
              <a:buNone/>
            </a:pPr>
            <a:endParaRPr lang="it-IT" dirty="0" smtClean="0"/>
          </a:p>
          <a:p>
            <a:pPr>
              <a:buNone/>
            </a:pPr>
            <a:endParaRPr lang="it-IT" dirty="0"/>
          </a:p>
          <a:p>
            <a:pPr>
              <a:buNone/>
            </a:pPr>
            <a:endParaRPr lang="it-IT" dirty="0" smtClean="0"/>
          </a:p>
          <a:p>
            <a:pPr>
              <a:buNone/>
            </a:pPr>
            <a:r>
              <a:rPr lang="it-IT" dirty="0" smtClean="0"/>
              <a:t>Regolamenti statali</a:t>
            </a:r>
            <a:endParaRPr lang="it-IT" dirty="0"/>
          </a:p>
        </p:txBody>
      </p:sp>
      <p:sp>
        <p:nvSpPr>
          <p:cNvPr id="4" name="Parentesi graffa aperta 3"/>
          <p:cNvSpPr/>
          <p:nvPr/>
        </p:nvSpPr>
        <p:spPr>
          <a:xfrm>
            <a:off x="4139952" y="2132856"/>
            <a:ext cx="144016" cy="309634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 name="Rettangolo 4"/>
          <p:cNvSpPr/>
          <p:nvPr/>
        </p:nvSpPr>
        <p:spPr>
          <a:xfrm>
            <a:off x="4572000" y="1916832"/>
            <a:ext cx="3096344" cy="576064"/>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governativi </a:t>
            </a:r>
            <a:r>
              <a:rPr lang="it-IT" dirty="0" smtClean="0">
                <a:sym typeface="Wingdings" pitchFamily="2" charset="2"/>
              </a:rPr>
              <a:t> DPR</a:t>
            </a:r>
            <a:endParaRPr lang="it-IT" dirty="0"/>
          </a:p>
        </p:txBody>
      </p:sp>
      <p:sp>
        <p:nvSpPr>
          <p:cNvPr id="6" name="Rettangolo 5"/>
          <p:cNvSpPr/>
          <p:nvPr/>
        </p:nvSpPr>
        <p:spPr>
          <a:xfrm>
            <a:off x="4572000" y="4941168"/>
            <a:ext cx="3240360" cy="576064"/>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interministeriali </a:t>
            </a:r>
            <a:r>
              <a:rPr lang="it-IT" dirty="0" smtClean="0">
                <a:sym typeface="Wingdings" pitchFamily="2" charset="2"/>
              </a:rPr>
              <a:t> D. </a:t>
            </a:r>
            <a:r>
              <a:rPr lang="it-IT" dirty="0" err="1" smtClean="0">
                <a:sym typeface="Wingdings" pitchFamily="2" charset="2"/>
              </a:rPr>
              <a:t>Interm</a:t>
            </a:r>
            <a:r>
              <a:rPr lang="it-IT" dirty="0" smtClean="0">
                <a:sym typeface="Wingdings" pitchFamily="2" charset="2"/>
              </a:rPr>
              <a:t>.</a:t>
            </a:r>
            <a:endParaRPr lang="it-IT" dirty="0"/>
          </a:p>
        </p:txBody>
      </p:sp>
      <p:sp>
        <p:nvSpPr>
          <p:cNvPr id="7" name="Rettangolo 6"/>
          <p:cNvSpPr/>
          <p:nvPr/>
        </p:nvSpPr>
        <p:spPr>
          <a:xfrm>
            <a:off x="4572000" y="3501008"/>
            <a:ext cx="3168352" cy="576064"/>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ministeriali </a:t>
            </a:r>
            <a:r>
              <a:rPr lang="it-IT" dirty="0" smtClean="0">
                <a:sym typeface="Wingdings" pitchFamily="2" charset="2"/>
              </a:rPr>
              <a:t> DM</a:t>
            </a:r>
            <a:r>
              <a:rPr lang="it-IT" dirty="0" smtClean="0"/>
              <a:t> </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95536" y="260648"/>
            <a:ext cx="7772400" cy="434479"/>
          </a:xfrm>
        </p:spPr>
        <p:txBody>
          <a:bodyPr>
            <a:normAutofit fontScale="90000"/>
          </a:bodyPr>
          <a:lstStyle/>
          <a:p>
            <a:r>
              <a:rPr lang="it-IT" dirty="0" smtClean="0"/>
              <a:t>Regolamenti amministrativi</a:t>
            </a:r>
            <a:endParaRPr lang="it-IT" dirty="0"/>
          </a:p>
        </p:txBody>
      </p:sp>
      <p:sp>
        <p:nvSpPr>
          <p:cNvPr id="3" name="Sottotitolo 2"/>
          <p:cNvSpPr>
            <a:spLocks noGrp="1"/>
          </p:cNvSpPr>
          <p:nvPr>
            <p:ph type="subTitle" idx="1"/>
          </p:nvPr>
        </p:nvSpPr>
        <p:spPr>
          <a:xfrm>
            <a:off x="395536" y="1052736"/>
            <a:ext cx="8280920" cy="5400600"/>
          </a:xfrm>
        </p:spPr>
        <p:txBody>
          <a:bodyPr/>
          <a:lstStyle/>
          <a:p>
            <a:pPr algn="l"/>
            <a:endParaRPr lang="it-IT" dirty="0" smtClean="0"/>
          </a:p>
          <a:p>
            <a:pPr algn="l"/>
            <a:endParaRPr lang="it-IT" dirty="0"/>
          </a:p>
          <a:p>
            <a:pPr algn="l"/>
            <a:endParaRPr lang="it-IT" dirty="0" smtClean="0"/>
          </a:p>
          <a:p>
            <a:pPr algn="l"/>
            <a:endParaRPr lang="it-IT" dirty="0"/>
          </a:p>
          <a:p>
            <a:pPr algn="l"/>
            <a:r>
              <a:rPr lang="it-IT" dirty="0" smtClean="0"/>
              <a:t>regolamenti</a:t>
            </a:r>
            <a:endParaRPr lang="it-IT" dirty="0"/>
          </a:p>
        </p:txBody>
      </p:sp>
      <p:sp>
        <p:nvSpPr>
          <p:cNvPr id="4" name="Parentesi graffa aperta 3"/>
          <p:cNvSpPr/>
          <p:nvPr/>
        </p:nvSpPr>
        <p:spPr>
          <a:xfrm>
            <a:off x="2843808" y="2204864"/>
            <a:ext cx="288032" cy="309634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 name="Rettangolo 4"/>
          <p:cNvSpPr/>
          <p:nvPr/>
        </p:nvSpPr>
        <p:spPr>
          <a:xfrm>
            <a:off x="3275856" y="1844824"/>
            <a:ext cx="1152128" cy="504056"/>
          </a:xfrm>
          <a:prstGeom prst="rect">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statali</a:t>
            </a:r>
            <a:endParaRPr lang="it-IT" dirty="0"/>
          </a:p>
        </p:txBody>
      </p:sp>
      <p:sp>
        <p:nvSpPr>
          <p:cNvPr id="6" name="Rettangolo 5"/>
          <p:cNvSpPr/>
          <p:nvPr/>
        </p:nvSpPr>
        <p:spPr>
          <a:xfrm>
            <a:off x="3275856" y="2708920"/>
            <a:ext cx="1152128" cy="504056"/>
          </a:xfrm>
          <a:prstGeom prst="rect">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regionali</a:t>
            </a:r>
            <a:endParaRPr lang="it-IT" dirty="0"/>
          </a:p>
        </p:txBody>
      </p:sp>
      <p:sp>
        <p:nvSpPr>
          <p:cNvPr id="7" name="Rettangolo 6"/>
          <p:cNvSpPr/>
          <p:nvPr/>
        </p:nvSpPr>
        <p:spPr>
          <a:xfrm>
            <a:off x="3275856" y="3573016"/>
            <a:ext cx="1152128" cy="504056"/>
          </a:xfrm>
          <a:prstGeom prst="rect">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provinciali</a:t>
            </a:r>
            <a:endParaRPr lang="it-IT" dirty="0"/>
          </a:p>
        </p:txBody>
      </p:sp>
      <p:sp>
        <p:nvSpPr>
          <p:cNvPr id="8" name="Rettangolo 7"/>
          <p:cNvSpPr/>
          <p:nvPr/>
        </p:nvSpPr>
        <p:spPr>
          <a:xfrm>
            <a:off x="3275856" y="4365104"/>
            <a:ext cx="1152128" cy="504056"/>
          </a:xfrm>
          <a:prstGeom prst="rect">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comunali</a:t>
            </a:r>
            <a:endParaRPr lang="it-IT" dirty="0"/>
          </a:p>
        </p:txBody>
      </p:sp>
      <p:sp>
        <p:nvSpPr>
          <p:cNvPr id="9" name="Rettangolo 8"/>
          <p:cNvSpPr/>
          <p:nvPr/>
        </p:nvSpPr>
        <p:spPr>
          <a:xfrm>
            <a:off x="3275856" y="5157192"/>
            <a:ext cx="1152128" cy="504056"/>
          </a:xfrm>
          <a:prstGeom prst="rect">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a:t>e</a:t>
            </a:r>
            <a:r>
              <a:rPr lang="it-IT" dirty="0" smtClean="0"/>
              <a:t>nti pubblici</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260350"/>
            <a:ext cx="7772400" cy="504825"/>
          </a:xfrm>
        </p:spPr>
        <p:txBody>
          <a:bodyPr>
            <a:normAutofit fontScale="90000"/>
          </a:bodyPr>
          <a:lstStyle/>
          <a:p>
            <a:r>
              <a:rPr lang="it-IT" sz="4000"/>
              <a:t>Regolamenti amministrativi</a:t>
            </a:r>
          </a:p>
        </p:txBody>
      </p:sp>
      <p:sp>
        <p:nvSpPr>
          <p:cNvPr id="2051" name="Rectangle 3"/>
          <p:cNvSpPr>
            <a:spLocks noGrp="1" noChangeArrowheads="1"/>
          </p:cNvSpPr>
          <p:nvPr>
            <p:ph type="subTitle" idx="1"/>
          </p:nvPr>
        </p:nvSpPr>
        <p:spPr>
          <a:xfrm>
            <a:off x="250825" y="981075"/>
            <a:ext cx="8569325" cy="4968875"/>
          </a:xfrm>
        </p:spPr>
        <p:txBody>
          <a:bodyPr/>
          <a:lstStyle/>
          <a:p>
            <a:pPr algn="l"/>
            <a:endParaRPr lang="it-IT" sz="1400" dirty="0"/>
          </a:p>
        </p:txBody>
      </p:sp>
      <p:sp>
        <p:nvSpPr>
          <p:cNvPr id="2052" name="AutoShape 4"/>
          <p:cNvSpPr>
            <a:spLocks/>
          </p:cNvSpPr>
          <p:nvPr/>
        </p:nvSpPr>
        <p:spPr bwMode="auto">
          <a:xfrm>
            <a:off x="1763713" y="1268413"/>
            <a:ext cx="71437" cy="4248150"/>
          </a:xfrm>
          <a:prstGeom prst="leftBrace">
            <a:avLst>
              <a:gd name="adj1" fmla="val 495559"/>
              <a:gd name="adj2" fmla="val 50000"/>
            </a:avLst>
          </a:prstGeom>
          <a:noFill/>
          <a:ln w="9525">
            <a:solidFill>
              <a:schemeClr val="tx1"/>
            </a:solidFill>
            <a:round/>
            <a:headEnd/>
            <a:tailEnd/>
          </a:ln>
          <a:effectLst/>
        </p:spPr>
        <p:txBody>
          <a:bodyPr wrap="none" anchor="ctr"/>
          <a:lstStyle/>
          <a:p>
            <a:endParaRPr lang="it-IT"/>
          </a:p>
        </p:txBody>
      </p:sp>
      <p:sp>
        <p:nvSpPr>
          <p:cNvPr id="2053" name="Text Box 5"/>
          <p:cNvSpPr txBox="1">
            <a:spLocks noChangeArrowheads="1"/>
          </p:cNvSpPr>
          <p:nvPr/>
        </p:nvSpPr>
        <p:spPr bwMode="auto">
          <a:xfrm>
            <a:off x="323850" y="3141663"/>
            <a:ext cx="1439863" cy="623887"/>
          </a:xfrm>
          <a:prstGeom prst="rect">
            <a:avLst/>
          </a:prstGeom>
          <a:noFill/>
          <a:ln w="9525">
            <a:noFill/>
            <a:miter lim="800000"/>
            <a:headEnd/>
            <a:tailEnd/>
          </a:ln>
          <a:effectLst/>
        </p:spPr>
        <p:txBody>
          <a:bodyPr>
            <a:spAutoFit/>
          </a:bodyPr>
          <a:lstStyle/>
          <a:p>
            <a:pPr>
              <a:spcBef>
                <a:spcPct val="50000"/>
              </a:spcBef>
            </a:pPr>
            <a:r>
              <a:rPr lang="it-IT" sz="1400"/>
              <a:t>Regolamenti</a:t>
            </a:r>
          </a:p>
          <a:p>
            <a:pPr>
              <a:spcBef>
                <a:spcPct val="50000"/>
              </a:spcBef>
            </a:pPr>
            <a:r>
              <a:rPr lang="it-IT" sz="1400"/>
              <a:t>Amministrativi*</a:t>
            </a:r>
          </a:p>
        </p:txBody>
      </p:sp>
      <p:sp>
        <p:nvSpPr>
          <p:cNvPr id="2055" name="Text Box 7"/>
          <p:cNvSpPr txBox="1">
            <a:spLocks noChangeArrowheads="1"/>
          </p:cNvSpPr>
          <p:nvPr/>
        </p:nvSpPr>
        <p:spPr bwMode="auto">
          <a:xfrm>
            <a:off x="2051050" y="2205038"/>
            <a:ext cx="936625" cy="366712"/>
          </a:xfrm>
          <a:prstGeom prst="rect">
            <a:avLst/>
          </a:prstGeom>
          <a:noFill/>
          <a:ln w="9525">
            <a:noFill/>
            <a:miter lim="800000"/>
            <a:headEnd/>
            <a:tailEnd/>
          </a:ln>
          <a:effectLst/>
        </p:spPr>
        <p:txBody>
          <a:bodyPr>
            <a:spAutoFit/>
          </a:bodyPr>
          <a:lstStyle/>
          <a:p>
            <a:pPr>
              <a:spcBef>
                <a:spcPct val="50000"/>
              </a:spcBef>
            </a:pPr>
            <a:r>
              <a:rPr lang="it-IT"/>
              <a:t>statali</a:t>
            </a:r>
          </a:p>
        </p:txBody>
      </p:sp>
      <p:sp>
        <p:nvSpPr>
          <p:cNvPr id="2056" name="Text Box 8"/>
          <p:cNvSpPr txBox="1">
            <a:spLocks noChangeArrowheads="1"/>
          </p:cNvSpPr>
          <p:nvPr/>
        </p:nvSpPr>
        <p:spPr bwMode="auto">
          <a:xfrm>
            <a:off x="1979613" y="3644900"/>
            <a:ext cx="1152525" cy="366713"/>
          </a:xfrm>
          <a:prstGeom prst="rect">
            <a:avLst/>
          </a:prstGeom>
          <a:noFill/>
          <a:ln w="9525">
            <a:noFill/>
            <a:miter lim="800000"/>
            <a:headEnd/>
            <a:tailEnd/>
          </a:ln>
          <a:effectLst/>
        </p:spPr>
        <p:txBody>
          <a:bodyPr>
            <a:spAutoFit/>
          </a:bodyPr>
          <a:lstStyle/>
          <a:p>
            <a:pPr>
              <a:spcBef>
                <a:spcPct val="50000"/>
              </a:spcBef>
            </a:pPr>
            <a:r>
              <a:rPr lang="it-IT"/>
              <a:t>regionali</a:t>
            </a:r>
          </a:p>
        </p:txBody>
      </p:sp>
      <p:sp>
        <p:nvSpPr>
          <p:cNvPr id="2057" name="Text Box 9"/>
          <p:cNvSpPr txBox="1">
            <a:spLocks noChangeArrowheads="1"/>
          </p:cNvSpPr>
          <p:nvPr/>
        </p:nvSpPr>
        <p:spPr bwMode="auto">
          <a:xfrm>
            <a:off x="1979613" y="4076700"/>
            <a:ext cx="1152525" cy="366713"/>
          </a:xfrm>
          <a:prstGeom prst="rect">
            <a:avLst/>
          </a:prstGeom>
          <a:noFill/>
          <a:ln w="9525">
            <a:noFill/>
            <a:miter lim="800000"/>
            <a:headEnd/>
            <a:tailEnd/>
          </a:ln>
          <a:effectLst/>
        </p:spPr>
        <p:txBody>
          <a:bodyPr>
            <a:spAutoFit/>
          </a:bodyPr>
          <a:lstStyle/>
          <a:p>
            <a:pPr>
              <a:spcBef>
                <a:spcPct val="50000"/>
              </a:spcBef>
            </a:pPr>
            <a:r>
              <a:rPr lang="it-IT"/>
              <a:t>comunali</a:t>
            </a:r>
          </a:p>
        </p:txBody>
      </p:sp>
      <p:sp>
        <p:nvSpPr>
          <p:cNvPr id="2058" name="Text Box 10"/>
          <p:cNvSpPr txBox="1">
            <a:spLocks noChangeArrowheads="1"/>
          </p:cNvSpPr>
          <p:nvPr/>
        </p:nvSpPr>
        <p:spPr bwMode="auto">
          <a:xfrm>
            <a:off x="1979613" y="4508500"/>
            <a:ext cx="1225550" cy="366713"/>
          </a:xfrm>
          <a:prstGeom prst="rect">
            <a:avLst/>
          </a:prstGeom>
          <a:noFill/>
          <a:ln w="9525">
            <a:noFill/>
            <a:miter lim="800000"/>
            <a:headEnd/>
            <a:tailEnd/>
          </a:ln>
          <a:effectLst/>
        </p:spPr>
        <p:txBody>
          <a:bodyPr>
            <a:spAutoFit/>
          </a:bodyPr>
          <a:lstStyle/>
          <a:p>
            <a:pPr>
              <a:spcBef>
                <a:spcPct val="50000"/>
              </a:spcBef>
            </a:pPr>
            <a:r>
              <a:rPr lang="it-IT"/>
              <a:t>provinciali</a:t>
            </a:r>
          </a:p>
        </p:txBody>
      </p:sp>
      <p:sp>
        <p:nvSpPr>
          <p:cNvPr id="2059" name="Text Box 11"/>
          <p:cNvSpPr txBox="1">
            <a:spLocks noChangeArrowheads="1"/>
          </p:cNvSpPr>
          <p:nvPr/>
        </p:nvSpPr>
        <p:spPr bwMode="auto">
          <a:xfrm>
            <a:off x="1979613" y="4941888"/>
            <a:ext cx="6840537" cy="366712"/>
          </a:xfrm>
          <a:prstGeom prst="rect">
            <a:avLst/>
          </a:prstGeom>
          <a:noFill/>
          <a:ln w="9525">
            <a:noFill/>
            <a:miter lim="800000"/>
            <a:headEnd/>
            <a:tailEnd/>
          </a:ln>
          <a:effectLst/>
        </p:spPr>
        <p:txBody>
          <a:bodyPr>
            <a:spAutoFit/>
          </a:bodyPr>
          <a:lstStyle/>
          <a:p>
            <a:pPr>
              <a:spcBef>
                <a:spcPct val="50000"/>
              </a:spcBef>
            </a:pPr>
            <a:r>
              <a:rPr lang="it-IT"/>
              <a:t>di altre autorità </a:t>
            </a:r>
            <a:r>
              <a:rPr lang="it-IT" sz="1400"/>
              <a:t>(per es., delle Autorità garanti - cap. XIII.7.9 - o dell’Università) </a:t>
            </a:r>
            <a:endParaRPr lang="it-IT"/>
          </a:p>
        </p:txBody>
      </p:sp>
      <p:sp>
        <p:nvSpPr>
          <p:cNvPr id="2060" name="AutoShape 12"/>
          <p:cNvSpPr>
            <a:spLocks/>
          </p:cNvSpPr>
          <p:nvPr/>
        </p:nvSpPr>
        <p:spPr bwMode="auto">
          <a:xfrm>
            <a:off x="3059113" y="1268413"/>
            <a:ext cx="73025" cy="2160587"/>
          </a:xfrm>
          <a:prstGeom prst="leftBrace">
            <a:avLst>
              <a:gd name="adj1" fmla="val 246558"/>
              <a:gd name="adj2" fmla="val 50000"/>
            </a:avLst>
          </a:prstGeom>
          <a:noFill/>
          <a:ln w="9525">
            <a:solidFill>
              <a:schemeClr val="tx1"/>
            </a:solidFill>
            <a:round/>
            <a:headEnd/>
            <a:tailEnd/>
          </a:ln>
          <a:effectLst/>
        </p:spPr>
        <p:txBody>
          <a:bodyPr wrap="none" anchor="ctr"/>
          <a:lstStyle/>
          <a:p>
            <a:endParaRPr lang="it-IT"/>
          </a:p>
        </p:txBody>
      </p:sp>
      <p:sp>
        <p:nvSpPr>
          <p:cNvPr id="2061" name="AutoShape 13"/>
          <p:cNvSpPr>
            <a:spLocks/>
          </p:cNvSpPr>
          <p:nvPr/>
        </p:nvSpPr>
        <p:spPr bwMode="auto">
          <a:xfrm>
            <a:off x="3276600" y="3716338"/>
            <a:ext cx="71438" cy="1081087"/>
          </a:xfrm>
          <a:prstGeom prst="rightBrace">
            <a:avLst>
              <a:gd name="adj1" fmla="val 126110"/>
              <a:gd name="adj2" fmla="val 50000"/>
            </a:avLst>
          </a:prstGeom>
          <a:noFill/>
          <a:ln w="9525">
            <a:solidFill>
              <a:schemeClr val="tx1"/>
            </a:solidFill>
            <a:round/>
            <a:headEnd/>
            <a:tailEnd/>
          </a:ln>
          <a:effectLst/>
        </p:spPr>
        <p:txBody>
          <a:bodyPr wrap="none" anchor="ctr"/>
          <a:lstStyle/>
          <a:p>
            <a:endParaRPr lang="it-IT"/>
          </a:p>
        </p:txBody>
      </p:sp>
      <p:sp>
        <p:nvSpPr>
          <p:cNvPr id="2062" name="Text Box 14"/>
          <p:cNvSpPr txBox="1">
            <a:spLocks noChangeArrowheads="1"/>
          </p:cNvSpPr>
          <p:nvPr/>
        </p:nvSpPr>
        <p:spPr bwMode="auto">
          <a:xfrm>
            <a:off x="3563938" y="4076700"/>
            <a:ext cx="3455987" cy="304800"/>
          </a:xfrm>
          <a:prstGeom prst="rect">
            <a:avLst/>
          </a:prstGeom>
          <a:noFill/>
          <a:ln w="9525">
            <a:noFill/>
            <a:miter lim="800000"/>
            <a:headEnd/>
            <a:tailEnd/>
          </a:ln>
          <a:effectLst/>
        </p:spPr>
        <p:txBody>
          <a:bodyPr>
            <a:spAutoFit/>
          </a:bodyPr>
          <a:lstStyle/>
          <a:p>
            <a:pPr>
              <a:spcBef>
                <a:spcPct val="50000"/>
              </a:spcBef>
            </a:pPr>
            <a:r>
              <a:rPr lang="it-IT" sz="1400"/>
              <a:t>(cap. X)</a:t>
            </a:r>
          </a:p>
        </p:txBody>
      </p:sp>
      <p:sp>
        <p:nvSpPr>
          <p:cNvPr id="2063" name="Text Box 15"/>
          <p:cNvSpPr txBox="1">
            <a:spLocks noChangeArrowheads="1"/>
          </p:cNvSpPr>
          <p:nvPr/>
        </p:nvSpPr>
        <p:spPr bwMode="auto">
          <a:xfrm>
            <a:off x="3203575" y="1700213"/>
            <a:ext cx="1368425" cy="1204912"/>
          </a:xfrm>
          <a:prstGeom prst="rect">
            <a:avLst/>
          </a:prstGeom>
          <a:noFill/>
          <a:ln w="9525">
            <a:noFill/>
            <a:miter lim="800000"/>
            <a:headEnd/>
            <a:tailEnd/>
          </a:ln>
          <a:effectLst/>
        </p:spPr>
        <p:txBody>
          <a:bodyPr>
            <a:spAutoFit/>
          </a:bodyPr>
          <a:lstStyle/>
          <a:p>
            <a:pPr>
              <a:spcBef>
                <a:spcPct val="50000"/>
              </a:spcBef>
            </a:pPr>
            <a:r>
              <a:rPr lang="it-IT"/>
              <a:t>governativi </a:t>
            </a:r>
            <a:r>
              <a:rPr lang="it-IT" sz="1400"/>
              <a:t>(art. 17.1, L. 400/1988)</a:t>
            </a:r>
            <a:endParaRPr lang="it-IT"/>
          </a:p>
          <a:p>
            <a:pPr>
              <a:spcBef>
                <a:spcPct val="50000"/>
              </a:spcBef>
            </a:pPr>
            <a:endParaRPr lang="it-IT"/>
          </a:p>
        </p:txBody>
      </p:sp>
      <p:sp>
        <p:nvSpPr>
          <p:cNvPr id="2064" name="Text Box 16"/>
          <p:cNvSpPr txBox="1">
            <a:spLocks noChangeArrowheads="1"/>
          </p:cNvSpPr>
          <p:nvPr/>
        </p:nvSpPr>
        <p:spPr bwMode="auto">
          <a:xfrm>
            <a:off x="3276600" y="2997200"/>
            <a:ext cx="1295400" cy="579438"/>
          </a:xfrm>
          <a:prstGeom prst="rect">
            <a:avLst/>
          </a:prstGeom>
          <a:noFill/>
          <a:ln w="9525">
            <a:noFill/>
            <a:miter lim="800000"/>
            <a:headEnd/>
            <a:tailEnd/>
          </a:ln>
          <a:effectLst/>
        </p:spPr>
        <p:txBody>
          <a:bodyPr>
            <a:spAutoFit/>
          </a:bodyPr>
          <a:lstStyle/>
          <a:p>
            <a:pPr>
              <a:spcBef>
                <a:spcPct val="50000"/>
              </a:spcBef>
            </a:pPr>
            <a:r>
              <a:rPr lang="it-IT"/>
              <a:t>ministeriali </a:t>
            </a:r>
            <a:r>
              <a:rPr lang="it-IT" sz="1400"/>
              <a:t>(art. 17.3)</a:t>
            </a:r>
            <a:endParaRPr lang="it-IT"/>
          </a:p>
        </p:txBody>
      </p:sp>
      <p:sp>
        <p:nvSpPr>
          <p:cNvPr id="2065" name="AutoShape 17"/>
          <p:cNvSpPr>
            <a:spLocks/>
          </p:cNvSpPr>
          <p:nvPr/>
        </p:nvSpPr>
        <p:spPr bwMode="auto">
          <a:xfrm>
            <a:off x="4716463" y="1196975"/>
            <a:ext cx="71437" cy="1800225"/>
          </a:xfrm>
          <a:prstGeom prst="leftBrace">
            <a:avLst>
              <a:gd name="adj1" fmla="val 210001"/>
              <a:gd name="adj2" fmla="val 50000"/>
            </a:avLst>
          </a:prstGeom>
          <a:noFill/>
          <a:ln w="9525">
            <a:solidFill>
              <a:schemeClr val="tx1"/>
            </a:solidFill>
            <a:round/>
            <a:headEnd/>
            <a:tailEnd/>
          </a:ln>
          <a:effectLst/>
        </p:spPr>
        <p:txBody>
          <a:bodyPr wrap="none" anchor="ctr"/>
          <a:lstStyle/>
          <a:p>
            <a:endParaRPr lang="it-IT"/>
          </a:p>
        </p:txBody>
      </p:sp>
      <p:sp>
        <p:nvSpPr>
          <p:cNvPr id="2066" name="Text Box 18"/>
          <p:cNvSpPr txBox="1">
            <a:spLocks noChangeArrowheads="1"/>
          </p:cNvSpPr>
          <p:nvPr/>
        </p:nvSpPr>
        <p:spPr bwMode="auto">
          <a:xfrm>
            <a:off x="5076825" y="1341438"/>
            <a:ext cx="2590800" cy="366712"/>
          </a:xfrm>
          <a:prstGeom prst="rect">
            <a:avLst/>
          </a:prstGeom>
          <a:noFill/>
          <a:ln w="9525">
            <a:noFill/>
            <a:miter lim="800000"/>
            <a:headEnd/>
            <a:tailEnd/>
          </a:ln>
          <a:effectLst/>
        </p:spPr>
        <p:txBody>
          <a:bodyPr>
            <a:spAutoFit/>
          </a:bodyPr>
          <a:lstStyle/>
          <a:p>
            <a:pPr>
              <a:spcBef>
                <a:spcPct val="50000"/>
              </a:spcBef>
            </a:pPr>
            <a:endParaRPr lang="it-IT"/>
          </a:p>
        </p:txBody>
      </p:sp>
      <p:sp>
        <p:nvSpPr>
          <p:cNvPr id="2067" name="Text Box 19"/>
          <p:cNvSpPr txBox="1">
            <a:spLocks noChangeArrowheads="1"/>
          </p:cNvSpPr>
          <p:nvPr/>
        </p:nvSpPr>
        <p:spPr bwMode="auto">
          <a:xfrm>
            <a:off x="5003800" y="1125538"/>
            <a:ext cx="3529013" cy="2017712"/>
          </a:xfrm>
          <a:prstGeom prst="rect">
            <a:avLst/>
          </a:prstGeom>
          <a:solidFill>
            <a:schemeClr val="bg2">
              <a:lumMod val="90000"/>
            </a:schemeClr>
          </a:solidFill>
          <a:ln w="9525">
            <a:noFill/>
            <a:miter lim="800000"/>
            <a:headEnd/>
            <a:tailEnd/>
          </a:ln>
          <a:effectLst/>
        </p:spPr>
        <p:txBody>
          <a:bodyPr>
            <a:spAutoFit/>
          </a:bodyPr>
          <a:lstStyle/>
          <a:p>
            <a:pPr marL="342900" indent="-342900">
              <a:spcBef>
                <a:spcPct val="50000"/>
              </a:spcBef>
              <a:buFontTx/>
              <a:buAutoNum type="alphaLcParenR"/>
            </a:pPr>
            <a:r>
              <a:rPr lang="it-IT" dirty="0"/>
              <a:t>di esecuzione</a:t>
            </a:r>
          </a:p>
          <a:p>
            <a:pPr marL="342900" indent="-342900">
              <a:spcBef>
                <a:spcPct val="50000"/>
              </a:spcBef>
              <a:buFontTx/>
              <a:buAutoNum type="alphaLcParenR"/>
            </a:pPr>
            <a:r>
              <a:rPr lang="it-IT" dirty="0"/>
              <a:t>di attuazione/integrazione</a:t>
            </a:r>
          </a:p>
          <a:p>
            <a:pPr marL="342900" indent="-342900">
              <a:spcBef>
                <a:spcPct val="50000"/>
              </a:spcBef>
              <a:buFontTx/>
              <a:buAutoNum type="alphaLcParenR"/>
            </a:pPr>
            <a:r>
              <a:rPr lang="it-IT" dirty="0"/>
              <a:t>indipendenti</a:t>
            </a:r>
          </a:p>
          <a:p>
            <a:pPr marL="342900" indent="-342900">
              <a:spcBef>
                <a:spcPct val="50000"/>
              </a:spcBef>
              <a:buFontTx/>
              <a:buAutoNum type="alphaLcParenR"/>
            </a:pPr>
            <a:r>
              <a:rPr lang="it-IT" dirty="0"/>
              <a:t>di organizzazione</a:t>
            </a:r>
          </a:p>
          <a:p>
            <a:pPr marL="342900" indent="-342900">
              <a:spcBef>
                <a:spcPct val="50000"/>
              </a:spcBef>
              <a:buFontTx/>
              <a:buAutoNum type="alphaLcParenR"/>
            </a:pPr>
            <a:r>
              <a:rPr lang="it-IT" dirty="0"/>
              <a:t>di “delegificazione” </a:t>
            </a:r>
            <a:r>
              <a:rPr lang="it-IT" sz="1400" dirty="0"/>
              <a:t>(art. 17.2)</a:t>
            </a:r>
            <a:endParaRPr lang="it-IT" dirty="0"/>
          </a:p>
        </p:txBody>
      </p:sp>
      <p:sp>
        <p:nvSpPr>
          <p:cNvPr id="2068" name="Text Box 20"/>
          <p:cNvSpPr txBox="1">
            <a:spLocks noChangeArrowheads="1"/>
          </p:cNvSpPr>
          <p:nvPr/>
        </p:nvSpPr>
        <p:spPr bwMode="auto">
          <a:xfrm>
            <a:off x="395288" y="6237288"/>
            <a:ext cx="8353425" cy="457200"/>
          </a:xfrm>
          <a:prstGeom prst="rect">
            <a:avLst/>
          </a:prstGeom>
          <a:noFill/>
          <a:ln w="9525">
            <a:noFill/>
            <a:miter lim="800000"/>
            <a:headEnd/>
            <a:tailEnd/>
          </a:ln>
          <a:effectLst/>
        </p:spPr>
        <p:txBody>
          <a:bodyPr>
            <a:spAutoFit/>
          </a:bodyPr>
          <a:lstStyle/>
          <a:p>
            <a:pPr>
              <a:spcBef>
                <a:spcPct val="50000"/>
              </a:spcBef>
            </a:pPr>
            <a:r>
              <a:rPr lang="it-IT" sz="1200"/>
              <a:t>* Attenzione: i regolamenti amministrativi, nonostante il nome, nulla c’entrano con i </a:t>
            </a:r>
            <a:r>
              <a:rPr lang="it-IT" sz="1200" i="1"/>
              <a:t>regolamenti parlamentari</a:t>
            </a:r>
            <a:r>
              <a:rPr lang="it-IT" sz="1200"/>
              <a:t> (che sono fonti sub-costituzionali: cap. IX.8) e i </a:t>
            </a:r>
            <a:r>
              <a:rPr lang="it-IT" sz="1200" i="1"/>
              <a:t>regolamenti comunitari</a:t>
            </a:r>
            <a:r>
              <a:rPr lang="it-IT" sz="1200"/>
              <a:t> (che sono atti legislativi della Comunità europea: cap. XI.1)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260649"/>
            <a:ext cx="7772400" cy="504056"/>
          </a:xfrm>
        </p:spPr>
        <p:txBody>
          <a:bodyPr>
            <a:normAutofit fontScale="90000"/>
          </a:bodyPr>
          <a:lstStyle/>
          <a:p>
            <a:r>
              <a:rPr lang="it-IT" sz="3200" dirty="0" smtClean="0"/>
              <a:t>Regolamenti: tipologie (art. 17 L. 400/1988)</a:t>
            </a:r>
            <a:endParaRPr lang="it-IT" sz="3200" dirty="0"/>
          </a:p>
        </p:txBody>
      </p:sp>
      <p:sp>
        <p:nvSpPr>
          <p:cNvPr id="3" name="Sottotitolo 2"/>
          <p:cNvSpPr>
            <a:spLocks noGrp="1"/>
          </p:cNvSpPr>
          <p:nvPr>
            <p:ph type="subTitle" idx="1"/>
          </p:nvPr>
        </p:nvSpPr>
        <p:spPr>
          <a:xfrm>
            <a:off x="395536" y="1124744"/>
            <a:ext cx="7992888" cy="4968552"/>
          </a:xfrm>
        </p:spPr>
        <p:txBody>
          <a:bodyPr/>
          <a:lstStyle/>
          <a:p>
            <a:pPr algn="l"/>
            <a:endParaRPr lang="it-IT" sz="2400" dirty="0" smtClean="0"/>
          </a:p>
          <a:p>
            <a:pPr algn="l"/>
            <a:endParaRPr lang="it-IT" sz="2400" dirty="0"/>
          </a:p>
          <a:p>
            <a:pPr algn="l"/>
            <a:endParaRPr lang="it-IT" sz="2400" dirty="0" smtClean="0"/>
          </a:p>
          <a:p>
            <a:pPr algn="l"/>
            <a:r>
              <a:rPr lang="it-IT" sz="2400" dirty="0" smtClean="0"/>
              <a:t>Regolamenti </a:t>
            </a:r>
          </a:p>
          <a:p>
            <a:pPr algn="l"/>
            <a:r>
              <a:rPr lang="it-IT" sz="2400" dirty="0" smtClean="0"/>
              <a:t>governativi</a:t>
            </a:r>
          </a:p>
          <a:p>
            <a:pPr algn="l"/>
            <a:endParaRPr lang="it-IT" sz="2400" dirty="0"/>
          </a:p>
          <a:p>
            <a:pPr algn="l"/>
            <a:endParaRPr lang="it-IT" sz="2400" dirty="0" smtClean="0"/>
          </a:p>
          <a:p>
            <a:pPr algn="l"/>
            <a:endParaRPr lang="it-IT" sz="2400" dirty="0"/>
          </a:p>
          <a:p>
            <a:pPr algn="l"/>
            <a:r>
              <a:rPr lang="it-IT" sz="2400" dirty="0" smtClean="0"/>
              <a:t>Regolamenti </a:t>
            </a:r>
          </a:p>
          <a:p>
            <a:pPr algn="l"/>
            <a:r>
              <a:rPr lang="it-IT" sz="2400" dirty="0" smtClean="0"/>
              <a:t>ministeriali</a:t>
            </a:r>
            <a:endParaRPr lang="it-IT" sz="2400" dirty="0"/>
          </a:p>
        </p:txBody>
      </p:sp>
      <p:sp>
        <p:nvSpPr>
          <p:cNvPr id="10" name="Parentesi graffa aperta 9"/>
          <p:cNvSpPr/>
          <p:nvPr/>
        </p:nvSpPr>
        <p:spPr>
          <a:xfrm>
            <a:off x="2195736" y="1628800"/>
            <a:ext cx="227456" cy="230425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2" name="Text Box 19"/>
          <p:cNvSpPr txBox="1">
            <a:spLocks noChangeArrowheads="1"/>
          </p:cNvSpPr>
          <p:nvPr/>
        </p:nvSpPr>
        <p:spPr bwMode="auto">
          <a:xfrm>
            <a:off x="2555777" y="1628800"/>
            <a:ext cx="3096344" cy="2017712"/>
          </a:xfrm>
          <a:prstGeom prst="rect">
            <a:avLst/>
          </a:prstGeom>
          <a:noFill/>
          <a:ln w="9525">
            <a:noFill/>
            <a:miter lim="800000"/>
            <a:headEnd/>
            <a:tailEnd/>
          </a:ln>
          <a:effectLst/>
        </p:spPr>
        <p:txBody>
          <a:bodyPr wrap="square">
            <a:spAutoFit/>
          </a:bodyPr>
          <a:lstStyle/>
          <a:p>
            <a:pPr marL="342900" indent="-342900">
              <a:spcBef>
                <a:spcPct val="50000"/>
              </a:spcBef>
              <a:buFontTx/>
              <a:buAutoNum type="alphaLcParenR"/>
            </a:pPr>
            <a:r>
              <a:rPr lang="it-IT" dirty="0"/>
              <a:t>di esecuzione</a:t>
            </a:r>
          </a:p>
          <a:p>
            <a:pPr marL="342900" indent="-342900">
              <a:spcBef>
                <a:spcPct val="50000"/>
              </a:spcBef>
              <a:buFontTx/>
              <a:buAutoNum type="alphaLcParenR"/>
            </a:pPr>
            <a:r>
              <a:rPr lang="it-IT" dirty="0"/>
              <a:t>di attuazione/integrazione</a:t>
            </a:r>
          </a:p>
          <a:p>
            <a:pPr marL="342900" indent="-342900">
              <a:spcBef>
                <a:spcPct val="50000"/>
              </a:spcBef>
              <a:buFontTx/>
              <a:buAutoNum type="alphaLcParenR"/>
            </a:pPr>
            <a:r>
              <a:rPr lang="it-IT" dirty="0"/>
              <a:t>indipendenti</a:t>
            </a:r>
          </a:p>
          <a:p>
            <a:pPr marL="342900" indent="-342900">
              <a:spcBef>
                <a:spcPct val="50000"/>
              </a:spcBef>
              <a:buFontTx/>
              <a:buAutoNum type="alphaLcParenR"/>
            </a:pPr>
            <a:r>
              <a:rPr lang="it-IT" dirty="0"/>
              <a:t>di organizzazione</a:t>
            </a:r>
          </a:p>
          <a:p>
            <a:pPr marL="342900" indent="-342900">
              <a:spcBef>
                <a:spcPct val="50000"/>
              </a:spcBef>
              <a:buFontTx/>
              <a:buAutoNum type="alphaLcParenR"/>
            </a:pPr>
            <a:r>
              <a:rPr lang="it-IT" dirty="0"/>
              <a:t>di “delegificazione” </a:t>
            </a:r>
            <a:r>
              <a:rPr lang="it-IT" sz="1400" dirty="0"/>
              <a:t>(art. 17.2)</a:t>
            </a:r>
            <a:endParaRPr lang="it-IT" dirty="0"/>
          </a:p>
        </p:txBody>
      </p:sp>
      <p:sp>
        <p:nvSpPr>
          <p:cNvPr id="13" name="Parentesi graffa aperta 12"/>
          <p:cNvSpPr/>
          <p:nvPr/>
        </p:nvSpPr>
        <p:spPr>
          <a:xfrm>
            <a:off x="2339752" y="4797152"/>
            <a:ext cx="45719" cy="5760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4" name="Rettangolo 13"/>
          <p:cNvSpPr/>
          <p:nvPr/>
        </p:nvSpPr>
        <p:spPr>
          <a:xfrm>
            <a:off x="2483768" y="4869160"/>
            <a:ext cx="3529050" cy="369332"/>
          </a:xfrm>
          <a:prstGeom prst="rect">
            <a:avLst/>
          </a:prstGeom>
        </p:spPr>
        <p:txBody>
          <a:bodyPr wrap="square">
            <a:spAutoFit/>
          </a:bodyPr>
          <a:lstStyle/>
          <a:p>
            <a:pPr marL="342900" indent="-342900">
              <a:spcBef>
                <a:spcPct val="50000"/>
              </a:spcBef>
            </a:pPr>
            <a:r>
              <a:rPr lang="it-IT" dirty="0"/>
              <a:t>s</a:t>
            </a:r>
            <a:r>
              <a:rPr lang="it-IT" dirty="0" smtClean="0"/>
              <a:t>olo di attuazione/integrazione</a:t>
            </a:r>
            <a:endParaRPr lang="it-IT" dirty="0"/>
          </a:p>
        </p:txBody>
      </p:sp>
      <p:sp>
        <p:nvSpPr>
          <p:cNvPr id="15" name="Rettangolo arrotondato 14"/>
          <p:cNvSpPr/>
          <p:nvPr/>
        </p:nvSpPr>
        <p:spPr>
          <a:xfrm>
            <a:off x="5724128" y="1556792"/>
            <a:ext cx="2448272" cy="3600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t-IT" dirty="0"/>
              <a:t>a</a:t>
            </a:r>
            <a:r>
              <a:rPr lang="it-IT" dirty="0" smtClean="0"/>
              <a:t>nche riserva assoluta</a:t>
            </a:r>
            <a:r>
              <a:rPr lang="it-IT" dirty="0" smtClean="0">
                <a:solidFill>
                  <a:srgbClr val="FF0000"/>
                </a:solidFill>
              </a:rPr>
              <a:t>?</a:t>
            </a:r>
            <a:endParaRPr lang="it-IT" dirty="0"/>
          </a:p>
        </p:txBody>
      </p:sp>
      <p:sp>
        <p:nvSpPr>
          <p:cNvPr id="16" name="Rettangolo arrotondato 15"/>
          <p:cNvSpPr/>
          <p:nvPr/>
        </p:nvSpPr>
        <p:spPr>
          <a:xfrm>
            <a:off x="5724128" y="1988840"/>
            <a:ext cx="2448272" cy="3600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t-IT" dirty="0"/>
              <a:t>s</a:t>
            </a:r>
            <a:r>
              <a:rPr lang="it-IT" dirty="0" smtClean="0"/>
              <a:t>olo riserva relativa</a:t>
            </a:r>
            <a:endParaRPr lang="it-IT" dirty="0"/>
          </a:p>
        </p:txBody>
      </p:sp>
      <p:sp>
        <p:nvSpPr>
          <p:cNvPr id="17" name="Rettangolo arrotondato 16"/>
          <p:cNvSpPr/>
          <p:nvPr/>
        </p:nvSpPr>
        <p:spPr>
          <a:xfrm>
            <a:off x="5724128" y="2420888"/>
            <a:ext cx="2448272" cy="3600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t-IT" dirty="0" smtClean="0"/>
              <a:t>nessuna riserva</a:t>
            </a:r>
            <a:endParaRPr lang="it-IT" dirty="0"/>
          </a:p>
        </p:txBody>
      </p:sp>
      <p:sp>
        <p:nvSpPr>
          <p:cNvPr id="18" name="Rettangolo arrotondato 17"/>
          <p:cNvSpPr/>
          <p:nvPr/>
        </p:nvSpPr>
        <p:spPr>
          <a:xfrm>
            <a:off x="5724128" y="2924944"/>
            <a:ext cx="2448272" cy="28803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t-IT" dirty="0" smtClean="0"/>
              <a:t>Art. 97 Cost.</a:t>
            </a:r>
            <a:endParaRPr lang="it-IT" dirty="0"/>
          </a:p>
        </p:txBody>
      </p:sp>
    </p:spTree>
    <p:extLst>
      <p:ext uri="{BB962C8B-B14F-4D97-AF65-F5344CB8AC3E}">
        <p14:creationId xmlns:p14="http://schemas.microsoft.com/office/powerpoint/2010/main" val="373871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260649"/>
            <a:ext cx="7772400" cy="504056"/>
          </a:xfrm>
        </p:spPr>
        <p:txBody>
          <a:bodyPr>
            <a:normAutofit fontScale="90000"/>
          </a:bodyPr>
          <a:lstStyle/>
          <a:p>
            <a:r>
              <a:rPr lang="it-IT" dirty="0" smtClean="0"/>
              <a:t>Riserve assolute</a:t>
            </a:r>
            <a:endParaRPr lang="it-IT" dirty="0"/>
          </a:p>
        </p:txBody>
      </p:sp>
      <p:sp>
        <p:nvSpPr>
          <p:cNvPr id="3" name="Sottotitolo 2"/>
          <p:cNvSpPr>
            <a:spLocks noGrp="1"/>
          </p:cNvSpPr>
          <p:nvPr>
            <p:ph type="subTitle" idx="1"/>
          </p:nvPr>
        </p:nvSpPr>
        <p:spPr>
          <a:xfrm>
            <a:off x="395536" y="1052736"/>
            <a:ext cx="8496944" cy="5328592"/>
          </a:xfrm>
        </p:spPr>
        <p:txBody>
          <a:bodyPr>
            <a:normAutofit fontScale="85000" lnSpcReduction="10000"/>
          </a:bodyPr>
          <a:lstStyle/>
          <a:p>
            <a:pPr algn="l"/>
            <a:r>
              <a:rPr lang="it-IT" b="1" dirty="0">
                <a:solidFill>
                  <a:schemeClr val="tx2"/>
                </a:solidFill>
              </a:rPr>
              <a:t>Art. 13.</a:t>
            </a:r>
          </a:p>
          <a:p>
            <a:pPr algn="l"/>
            <a:r>
              <a:rPr lang="it-IT" dirty="0">
                <a:solidFill>
                  <a:schemeClr val="tx2"/>
                </a:solidFill>
              </a:rPr>
              <a:t>La libertà personale è inviolabile.</a:t>
            </a:r>
          </a:p>
          <a:p>
            <a:pPr algn="l"/>
            <a:r>
              <a:rPr lang="it-IT" dirty="0">
                <a:solidFill>
                  <a:schemeClr val="tx2"/>
                </a:solidFill>
              </a:rPr>
              <a:t>Non è ammessa forma alcuna di detenzione, di ispezione o perquisizione personale, né qualsiasi altra restrizione della libertà personale, se non per atto motivato </a:t>
            </a:r>
            <a:r>
              <a:rPr lang="it-IT" b="1" dirty="0">
                <a:solidFill>
                  <a:schemeClr val="tx2"/>
                </a:solidFill>
                <a:effectLst>
                  <a:outerShdw blurRad="38100" dist="38100" dir="2700000" algn="tl">
                    <a:srgbClr val="000000">
                      <a:alpha val="43137"/>
                    </a:srgbClr>
                  </a:outerShdw>
                </a:effectLst>
              </a:rPr>
              <a:t>dell’autorità giudiziaria</a:t>
            </a:r>
            <a:r>
              <a:rPr lang="it-IT" dirty="0">
                <a:solidFill>
                  <a:schemeClr val="tx2"/>
                </a:solidFill>
              </a:rPr>
              <a:t> e </a:t>
            </a:r>
            <a:r>
              <a:rPr lang="it-IT" b="1" dirty="0">
                <a:solidFill>
                  <a:schemeClr val="tx2"/>
                </a:solidFill>
                <a:effectLst>
                  <a:outerShdw blurRad="38100" dist="38100" dir="2700000" algn="tl">
                    <a:srgbClr val="000000">
                      <a:alpha val="43137"/>
                    </a:srgbClr>
                  </a:outerShdw>
                </a:effectLst>
              </a:rPr>
              <a:t>nei soli casi e modi previsti dalla legge</a:t>
            </a:r>
            <a:r>
              <a:rPr lang="it-IT" dirty="0">
                <a:solidFill>
                  <a:schemeClr val="tx2"/>
                </a:solidFill>
              </a:rPr>
              <a:t>.</a:t>
            </a:r>
          </a:p>
          <a:p>
            <a:pPr algn="l"/>
            <a:r>
              <a:rPr lang="it-IT" dirty="0">
                <a:solidFill>
                  <a:schemeClr val="tx2"/>
                </a:solidFill>
              </a:rPr>
              <a:t>In casi eccezionali di necessità ed urgenza, </a:t>
            </a:r>
            <a:r>
              <a:rPr lang="it-IT" b="1" dirty="0">
                <a:solidFill>
                  <a:schemeClr val="tx2"/>
                </a:solidFill>
                <a:effectLst>
                  <a:outerShdw blurRad="38100" dist="38100" dir="2700000" algn="tl">
                    <a:srgbClr val="000000">
                      <a:alpha val="43137"/>
                    </a:srgbClr>
                  </a:outerShdw>
                </a:effectLst>
              </a:rPr>
              <a:t>indicati tassativamente dalla legge</a:t>
            </a:r>
            <a:r>
              <a:rPr lang="it-IT" dirty="0">
                <a:solidFill>
                  <a:schemeClr val="tx2"/>
                </a:solidFill>
              </a:rPr>
              <a:t>, l’autorità di pubblica sicurezza può adottare provvedimenti provvisori, che devono essere comunicati entro quarantotto ore </a:t>
            </a:r>
            <a:r>
              <a:rPr lang="it-IT" b="1" dirty="0">
                <a:solidFill>
                  <a:schemeClr val="tx2"/>
                </a:solidFill>
                <a:effectLst>
                  <a:outerShdw blurRad="38100" dist="38100" dir="2700000" algn="tl">
                    <a:srgbClr val="000000">
                      <a:alpha val="43137"/>
                    </a:srgbClr>
                  </a:outerShdw>
                </a:effectLst>
              </a:rPr>
              <a:t>all’autorità giudiziaria </a:t>
            </a:r>
            <a:r>
              <a:rPr lang="it-IT" dirty="0">
                <a:solidFill>
                  <a:schemeClr val="tx2"/>
                </a:solidFill>
              </a:rPr>
              <a:t>e, se questa non li </a:t>
            </a:r>
            <a:r>
              <a:rPr lang="it-IT" b="1" dirty="0">
                <a:solidFill>
                  <a:schemeClr val="tx2"/>
                </a:solidFill>
                <a:effectLst>
                  <a:outerShdw blurRad="38100" dist="38100" dir="2700000" algn="tl">
                    <a:srgbClr val="000000">
                      <a:alpha val="43137"/>
                    </a:srgbClr>
                  </a:outerShdw>
                </a:effectLst>
              </a:rPr>
              <a:t>convalida</a:t>
            </a:r>
            <a:r>
              <a:rPr lang="it-IT" dirty="0">
                <a:solidFill>
                  <a:schemeClr val="tx2"/>
                </a:solidFill>
              </a:rPr>
              <a:t> nelle successive quarantotto ore, si intendono revocati e restano privi di ogni effetto.</a:t>
            </a:r>
          </a:p>
          <a:p>
            <a:pPr algn="l"/>
            <a:endParaRPr lang="it-IT" dirty="0"/>
          </a:p>
        </p:txBody>
      </p:sp>
    </p:spTree>
    <p:extLst>
      <p:ext uri="{BB962C8B-B14F-4D97-AF65-F5344CB8AC3E}">
        <p14:creationId xmlns:p14="http://schemas.microsoft.com/office/powerpoint/2010/main" val="2703735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484784"/>
            <a:ext cx="8136904" cy="1846659"/>
          </a:xfrm>
          <a:prstGeom prst="rect">
            <a:avLst/>
          </a:prstGeom>
        </p:spPr>
        <p:txBody>
          <a:bodyPr wrap="square">
            <a:spAutoFit/>
          </a:bodyPr>
          <a:lstStyle/>
          <a:p>
            <a:r>
              <a:rPr lang="it-IT" b="1" dirty="0"/>
              <a:t>Art. 14.</a:t>
            </a:r>
          </a:p>
          <a:p>
            <a:r>
              <a:rPr lang="it-IT" sz="2400" dirty="0">
                <a:solidFill>
                  <a:schemeClr val="tx2"/>
                </a:solidFill>
              </a:rPr>
              <a:t>Il domicilio è inviolabile.</a:t>
            </a:r>
          </a:p>
          <a:p>
            <a:r>
              <a:rPr lang="it-IT" sz="2400" dirty="0">
                <a:solidFill>
                  <a:schemeClr val="tx2"/>
                </a:solidFill>
              </a:rPr>
              <a:t>Non vi si possono eseguire ispezioni o perquisizioni o sequestri, se non nei casi e modi stabiliti dalla legge secondo le garanzie prescritte per la tutela della libertà personale.</a:t>
            </a:r>
          </a:p>
        </p:txBody>
      </p:sp>
    </p:spTree>
    <p:extLst>
      <p:ext uri="{BB962C8B-B14F-4D97-AF65-F5344CB8AC3E}">
        <p14:creationId xmlns:p14="http://schemas.microsoft.com/office/powerpoint/2010/main" val="4077502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63115" y="476672"/>
            <a:ext cx="8280920" cy="5909310"/>
          </a:xfrm>
          <a:prstGeom prst="rect">
            <a:avLst/>
          </a:prstGeom>
        </p:spPr>
        <p:txBody>
          <a:bodyPr wrap="square">
            <a:spAutoFit/>
          </a:bodyPr>
          <a:lstStyle/>
          <a:p>
            <a:r>
              <a:rPr lang="it-IT" b="1" dirty="0"/>
              <a:t>Art. 21.</a:t>
            </a:r>
          </a:p>
          <a:p>
            <a:r>
              <a:rPr lang="it-IT" sz="2400" dirty="0">
                <a:solidFill>
                  <a:schemeClr val="tx2"/>
                </a:solidFill>
              </a:rPr>
              <a:t>Tutti hanno diritto di manifestare liberamente il proprio pensiero con la parola, lo scritto e ogni altro mezzo di diffusione.</a:t>
            </a:r>
          </a:p>
          <a:p>
            <a:r>
              <a:rPr lang="it-IT" sz="2400" dirty="0">
                <a:solidFill>
                  <a:schemeClr val="tx2"/>
                </a:solidFill>
              </a:rPr>
              <a:t>La stampa non può essere soggetta ad autorizzazioni o censure.</a:t>
            </a:r>
          </a:p>
          <a:p>
            <a:r>
              <a:rPr lang="it-IT" sz="2400" dirty="0">
                <a:solidFill>
                  <a:schemeClr val="tx2"/>
                </a:solidFill>
              </a:rPr>
              <a:t>Si può procedere a sequestro soltanto per atto motivato </a:t>
            </a:r>
            <a:r>
              <a:rPr lang="it-IT" sz="2400" b="1" dirty="0">
                <a:solidFill>
                  <a:schemeClr val="tx2"/>
                </a:solidFill>
                <a:effectLst>
                  <a:outerShdw blurRad="38100" dist="38100" dir="2700000" algn="tl">
                    <a:srgbClr val="000000">
                      <a:alpha val="43137"/>
                    </a:srgbClr>
                  </a:outerShdw>
                </a:effectLst>
              </a:rPr>
              <a:t>dell’autorità giudiziaria </a:t>
            </a:r>
            <a:r>
              <a:rPr lang="it-IT" sz="2400" dirty="0">
                <a:solidFill>
                  <a:schemeClr val="tx2"/>
                </a:solidFill>
              </a:rPr>
              <a:t>nel caso di </a:t>
            </a:r>
            <a:r>
              <a:rPr lang="it-IT" sz="2400" dirty="0">
                <a:solidFill>
                  <a:schemeClr val="tx2"/>
                </a:solidFill>
                <a:effectLst>
                  <a:outerShdw blurRad="38100" dist="38100" dir="2700000" algn="tl">
                    <a:srgbClr val="000000">
                      <a:alpha val="43137"/>
                    </a:srgbClr>
                  </a:outerShdw>
                </a:effectLst>
              </a:rPr>
              <a:t>delitti, per i quali la legge sulla stampa espressamente</a:t>
            </a:r>
            <a:r>
              <a:rPr lang="it-IT" sz="2400" dirty="0">
                <a:solidFill>
                  <a:schemeClr val="tx2"/>
                </a:solidFill>
              </a:rPr>
              <a:t> lo autorizzi, o nel caso di violazione delle norme che la legge stessa prescriva per l’indicazione dei responsabili.</a:t>
            </a:r>
          </a:p>
          <a:p>
            <a:r>
              <a:rPr lang="it-IT" sz="2400" dirty="0">
                <a:solidFill>
                  <a:schemeClr val="tx2"/>
                </a:solidFill>
              </a:rPr>
              <a:t>In tali casi, quando vi sia assoluta urgenza e non sia possibile il tempestivo intervento dell’autorità giudiziaria, il sequestro della stampa periodica può essere eseguito da ufficiali di polizia giudiziaria, che devono immediatamente, e non mai oltre ventiquattro ore, fare </a:t>
            </a:r>
            <a:r>
              <a:rPr lang="it-IT" sz="2400" dirty="0">
                <a:solidFill>
                  <a:schemeClr val="tx2"/>
                </a:solidFill>
                <a:effectLst>
                  <a:outerShdw blurRad="38100" dist="38100" dir="2700000" algn="tl">
                    <a:srgbClr val="000000">
                      <a:alpha val="43137"/>
                    </a:srgbClr>
                  </a:outerShdw>
                </a:effectLst>
              </a:rPr>
              <a:t>denunzia all’autorità giudiziaria</a:t>
            </a:r>
            <a:r>
              <a:rPr lang="it-IT" sz="2400" dirty="0">
                <a:solidFill>
                  <a:schemeClr val="tx2"/>
                </a:solidFill>
              </a:rPr>
              <a:t>. Se questa non lo </a:t>
            </a:r>
            <a:r>
              <a:rPr lang="it-IT" sz="2400" dirty="0">
                <a:solidFill>
                  <a:schemeClr val="tx2"/>
                </a:solidFill>
                <a:effectLst>
                  <a:outerShdw blurRad="38100" dist="38100" dir="2700000" algn="tl">
                    <a:srgbClr val="000000">
                      <a:alpha val="43137"/>
                    </a:srgbClr>
                  </a:outerShdw>
                </a:effectLst>
              </a:rPr>
              <a:t>convalida </a:t>
            </a:r>
            <a:r>
              <a:rPr lang="it-IT" sz="2400" dirty="0">
                <a:solidFill>
                  <a:schemeClr val="tx2"/>
                </a:solidFill>
              </a:rPr>
              <a:t>nelle ventiquattro ore successive, il sequestro s’intende revocato e privo di ogni effetto.</a:t>
            </a:r>
          </a:p>
        </p:txBody>
      </p:sp>
    </p:spTree>
    <p:extLst>
      <p:ext uri="{BB962C8B-B14F-4D97-AF65-F5344CB8AC3E}">
        <p14:creationId xmlns:p14="http://schemas.microsoft.com/office/powerpoint/2010/main" val="2243015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620688"/>
            <a:ext cx="7772400" cy="434479"/>
          </a:xfrm>
        </p:spPr>
        <p:txBody>
          <a:bodyPr>
            <a:normAutofit fontScale="90000"/>
          </a:bodyPr>
          <a:lstStyle/>
          <a:p>
            <a:r>
              <a:rPr lang="it-IT" sz="2400" b="1" dirty="0" smtClean="0"/>
              <a:t>FATTISPECIE</a:t>
            </a:r>
            <a:endParaRPr lang="it-IT" sz="2400" b="1" dirty="0"/>
          </a:p>
        </p:txBody>
      </p:sp>
      <p:sp>
        <p:nvSpPr>
          <p:cNvPr id="3" name="Sottotitolo 2"/>
          <p:cNvSpPr>
            <a:spLocks noGrp="1"/>
          </p:cNvSpPr>
          <p:nvPr>
            <p:ph type="subTitle" idx="1"/>
          </p:nvPr>
        </p:nvSpPr>
        <p:spPr>
          <a:xfrm>
            <a:off x="683568" y="1268760"/>
            <a:ext cx="7776864" cy="4968552"/>
          </a:xfrm>
        </p:spPr>
        <p:txBody>
          <a:bodyPr>
            <a:normAutofit/>
          </a:bodyPr>
          <a:lstStyle/>
          <a:p>
            <a:endParaRPr lang="it-IT" sz="1800" dirty="0" smtClean="0">
              <a:solidFill>
                <a:schemeClr val="tx2">
                  <a:lumMod val="75000"/>
                </a:schemeClr>
              </a:solidFill>
            </a:endParaRPr>
          </a:p>
          <a:p>
            <a:endParaRPr lang="it-IT" sz="1800" dirty="0">
              <a:solidFill>
                <a:schemeClr val="tx2">
                  <a:lumMod val="75000"/>
                </a:schemeClr>
              </a:solidFill>
            </a:endParaRPr>
          </a:p>
          <a:p>
            <a:endParaRPr lang="it-IT" sz="1800" dirty="0" smtClean="0">
              <a:solidFill>
                <a:schemeClr val="tx2">
                  <a:lumMod val="75000"/>
                </a:schemeClr>
              </a:solidFill>
            </a:endParaRPr>
          </a:p>
          <a:p>
            <a:endParaRPr lang="it-IT" sz="1800" dirty="0">
              <a:solidFill>
                <a:schemeClr val="tx2">
                  <a:lumMod val="75000"/>
                </a:schemeClr>
              </a:solidFill>
            </a:endParaRPr>
          </a:p>
          <a:p>
            <a:pPr algn="l"/>
            <a:endParaRPr lang="it-IT" sz="1800" dirty="0" smtClean="0">
              <a:solidFill>
                <a:schemeClr val="tx2">
                  <a:lumMod val="75000"/>
                </a:schemeClr>
              </a:solidFill>
            </a:endParaRPr>
          </a:p>
          <a:p>
            <a:pPr algn="l"/>
            <a:endParaRPr lang="it-IT" sz="1800" dirty="0" smtClean="0">
              <a:solidFill>
                <a:schemeClr val="tx2">
                  <a:lumMod val="75000"/>
                </a:schemeClr>
              </a:solidFill>
            </a:endParaRPr>
          </a:p>
          <a:p>
            <a:pPr algn="l"/>
            <a:endParaRPr lang="it-IT" sz="1800" dirty="0" smtClean="0">
              <a:solidFill>
                <a:schemeClr val="tx2">
                  <a:lumMod val="75000"/>
                </a:schemeClr>
              </a:solidFill>
            </a:endParaRPr>
          </a:p>
          <a:p>
            <a:pPr algn="l"/>
            <a:r>
              <a:rPr lang="it-IT" sz="2000" dirty="0" smtClean="0">
                <a:solidFill>
                  <a:schemeClr val="tx2">
                    <a:lumMod val="75000"/>
                  </a:schemeClr>
                </a:solidFill>
              </a:rPr>
              <a:t>Fattispecie  </a:t>
            </a:r>
          </a:p>
          <a:p>
            <a:pPr algn="l"/>
            <a:endParaRPr lang="it-IT" sz="1800" dirty="0">
              <a:solidFill>
                <a:schemeClr val="tx2">
                  <a:lumMod val="75000"/>
                </a:schemeClr>
              </a:solidFill>
            </a:endParaRPr>
          </a:p>
        </p:txBody>
      </p:sp>
      <p:sp>
        <p:nvSpPr>
          <p:cNvPr id="4" name="Parentesi graffa aperta 3"/>
          <p:cNvSpPr/>
          <p:nvPr/>
        </p:nvSpPr>
        <p:spPr>
          <a:xfrm>
            <a:off x="1979712" y="2348880"/>
            <a:ext cx="432048" cy="288032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 name="CasellaDiTesto 4"/>
          <p:cNvSpPr txBox="1"/>
          <p:nvPr/>
        </p:nvSpPr>
        <p:spPr>
          <a:xfrm>
            <a:off x="2627784" y="2276872"/>
            <a:ext cx="1440160" cy="369332"/>
          </a:xfrm>
          <a:prstGeom prst="rect">
            <a:avLst/>
          </a:prstGeom>
          <a:noFill/>
        </p:spPr>
        <p:txBody>
          <a:bodyPr wrap="square" rtlCol="0">
            <a:spAutoFit/>
          </a:bodyPr>
          <a:lstStyle/>
          <a:p>
            <a:r>
              <a:rPr lang="it-IT" dirty="0" smtClean="0"/>
              <a:t>astratta</a:t>
            </a:r>
            <a:endParaRPr lang="it-IT" dirty="0"/>
          </a:p>
        </p:txBody>
      </p:sp>
      <p:sp>
        <p:nvSpPr>
          <p:cNvPr id="6" name="CasellaDiTesto 5"/>
          <p:cNvSpPr txBox="1"/>
          <p:nvPr/>
        </p:nvSpPr>
        <p:spPr>
          <a:xfrm>
            <a:off x="2627784" y="4941168"/>
            <a:ext cx="1440160" cy="369332"/>
          </a:xfrm>
          <a:prstGeom prst="rect">
            <a:avLst/>
          </a:prstGeom>
          <a:noFill/>
        </p:spPr>
        <p:txBody>
          <a:bodyPr wrap="square" rtlCol="0">
            <a:spAutoFit/>
          </a:bodyPr>
          <a:lstStyle/>
          <a:p>
            <a:r>
              <a:rPr lang="it-IT" dirty="0" smtClean="0"/>
              <a:t>concreta</a:t>
            </a:r>
            <a:endParaRPr lang="it-IT" dirty="0"/>
          </a:p>
        </p:txBody>
      </p:sp>
      <p:sp>
        <p:nvSpPr>
          <p:cNvPr id="7" name="CasellaDiTesto 6"/>
          <p:cNvSpPr txBox="1"/>
          <p:nvPr/>
        </p:nvSpPr>
        <p:spPr>
          <a:xfrm>
            <a:off x="3779912" y="1772816"/>
            <a:ext cx="3456384" cy="2739211"/>
          </a:xfrm>
          <a:prstGeom prst="rect">
            <a:avLst/>
          </a:prstGeom>
          <a:noFill/>
        </p:spPr>
        <p:txBody>
          <a:bodyPr wrap="square" rtlCol="0">
            <a:spAutoFit/>
          </a:bodyPr>
          <a:lstStyle/>
          <a:p>
            <a:r>
              <a:rPr lang="it-IT" dirty="0"/>
              <a:t>parte della </a:t>
            </a:r>
            <a:r>
              <a:rPr lang="it-IT" dirty="0">
                <a:hlinkClick r:id="rId2" tooltip="Norma (diritto)"/>
              </a:rPr>
              <a:t>norma giuridica</a:t>
            </a:r>
            <a:r>
              <a:rPr lang="it-IT" dirty="0"/>
              <a:t> nella quale sono descritte le condizioni il cui avverarsi rende la norma stessa </a:t>
            </a:r>
            <a:r>
              <a:rPr lang="it-IT" dirty="0" smtClean="0"/>
              <a:t>applicabile: </a:t>
            </a:r>
            <a:r>
              <a:rPr lang="it-IT" dirty="0" smtClean="0">
                <a:solidFill>
                  <a:srgbClr val="FF0000"/>
                </a:solidFill>
              </a:rPr>
              <a:t>se </a:t>
            </a:r>
            <a:r>
              <a:rPr lang="it-IT" b="1" dirty="0" smtClean="0">
                <a:solidFill>
                  <a:srgbClr val="FF0000"/>
                </a:solidFill>
              </a:rPr>
              <a:t>A</a:t>
            </a:r>
            <a:r>
              <a:rPr lang="it-IT" dirty="0" smtClean="0">
                <a:solidFill>
                  <a:srgbClr val="FF0000"/>
                </a:solidFill>
              </a:rPr>
              <a:t> allora B</a:t>
            </a:r>
          </a:p>
          <a:p>
            <a:endParaRPr lang="it-IT" b="1" dirty="0" smtClean="0"/>
          </a:p>
          <a:p>
            <a:r>
              <a:rPr lang="it-IT" sz="1600" b="1" dirty="0" smtClean="0">
                <a:solidFill>
                  <a:schemeClr val="accent1">
                    <a:lumMod val="75000"/>
                  </a:schemeClr>
                </a:solidFill>
              </a:rPr>
              <a:t>Art</a:t>
            </a:r>
            <a:r>
              <a:rPr lang="it-IT" sz="1600" b="1" dirty="0">
                <a:solidFill>
                  <a:schemeClr val="accent1">
                    <a:lumMod val="75000"/>
                  </a:schemeClr>
                </a:solidFill>
              </a:rPr>
              <a:t>. </a:t>
            </a:r>
            <a:r>
              <a:rPr lang="it-IT" sz="1600" b="1" dirty="0" smtClean="0">
                <a:solidFill>
                  <a:schemeClr val="accent1">
                    <a:lumMod val="75000"/>
                  </a:schemeClr>
                </a:solidFill>
              </a:rPr>
              <a:t>575 CP - Omicidio</a:t>
            </a:r>
            <a:r>
              <a:rPr lang="it-IT" sz="1600" b="1" dirty="0">
                <a:solidFill>
                  <a:schemeClr val="accent1">
                    <a:lumMod val="75000"/>
                  </a:schemeClr>
                </a:solidFill>
              </a:rPr>
              <a:t>.</a:t>
            </a:r>
            <a:endParaRPr lang="it-IT" sz="1600" dirty="0">
              <a:solidFill>
                <a:schemeClr val="accent1">
                  <a:lumMod val="75000"/>
                </a:schemeClr>
              </a:solidFill>
            </a:endParaRPr>
          </a:p>
          <a:p>
            <a:r>
              <a:rPr lang="it-IT" sz="1600" dirty="0">
                <a:solidFill>
                  <a:schemeClr val="accent1">
                    <a:lumMod val="75000"/>
                  </a:schemeClr>
                </a:solidFill>
              </a:rPr>
              <a:t>Chiunque cagiona la morte di un uomo è punito con la reclusione non inferiore ad anni ventuno.</a:t>
            </a:r>
          </a:p>
          <a:p>
            <a:endParaRPr lang="it-IT" dirty="0"/>
          </a:p>
        </p:txBody>
      </p:sp>
      <p:pic>
        <p:nvPicPr>
          <p:cNvPr id="8" name="Immagine 7" descr="homerSimpson.jpg"/>
          <p:cNvPicPr>
            <a:picLocks noChangeAspect="1"/>
          </p:cNvPicPr>
          <p:nvPr/>
        </p:nvPicPr>
        <p:blipFill>
          <a:blip r:embed="rId3" cstate="print"/>
          <a:stretch>
            <a:fillRect/>
          </a:stretch>
        </p:blipFill>
        <p:spPr>
          <a:xfrm>
            <a:off x="3995936" y="4797152"/>
            <a:ext cx="1258078" cy="1286413"/>
          </a:xfrm>
          <a:prstGeom prst="rect">
            <a:avLst/>
          </a:prstGeom>
        </p:spPr>
      </p:pic>
    </p:spTree>
    <p:extLst>
      <p:ext uri="{BB962C8B-B14F-4D97-AF65-F5344CB8AC3E}">
        <p14:creationId xmlns:p14="http://schemas.microsoft.com/office/powerpoint/2010/main" val="3753546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33961"/>
            <a:ext cx="9144000" cy="1200329"/>
          </a:xfrm>
          <a:prstGeom prst="rect">
            <a:avLst/>
          </a:prstGeom>
          <a:noFill/>
        </p:spPr>
        <p:txBody>
          <a:bodyPr wrap="square" rtlCol="0">
            <a:spAutoFit/>
          </a:bodyPr>
          <a:lstStyle/>
          <a:p>
            <a:r>
              <a:rPr lang="it-IT" sz="2400" dirty="0" smtClean="0"/>
              <a:t>NORME REGOLAMENTARI IN MATERIA COPERTA DA RISERVA ASSOLUTA</a:t>
            </a:r>
          </a:p>
          <a:p>
            <a:r>
              <a:rPr lang="it-IT" sz="2400" b="1" dirty="0"/>
              <a:t>REGIO DECRETO 6 maggio 1940, n. </a:t>
            </a:r>
            <a:r>
              <a:rPr lang="it-IT" sz="2400" b="1" dirty="0" smtClean="0"/>
              <a:t>635 – Regolamento per l’esecuzione del TULPS (1931)</a:t>
            </a:r>
            <a:endParaRPr lang="it-IT" sz="2400" dirty="0"/>
          </a:p>
        </p:txBody>
      </p:sp>
      <p:sp>
        <p:nvSpPr>
          <p:cNvPr id="5" name="CasellaDiTesto 4"/>
          <p:cNvSpPr txBox="1"/>
          <p:nvPr/>
        </p:nvSpPr>
        <p:spPr>
          <a:xfrm>
            <a:off x="503040" y="1579407"/>
            <a:ext cx="8640960" cy="5539978"/>
          </a:xfrm>
          <a:prstGeom prst="rect">
            <a:avLst/>
          </a:prstGeom>
          <a:noFill/>
        </p:spPr>
        <p:txBody>
          <a:bodyPr wrap="square" rtlCol="0">
            <a:spAutoFit/>
          </a:bodyPr>
          <a:lstStyle/>
          <a:p>
            <a:pPr lvl="0"/>
            <a:r>
              <a:rPr lang="it-IT" altLang="it-IT" sz="2800" dirty="0">
                <a:solidFill>
                  <a:srgbClr val="000000"/>
                </a:solidFill>
                <a:latin typeface="Arial Unicode MS" panose="020B0604020202020204" pitchFamily="34" charset="-128"/>
              </a:rPr>
              <a:t>Art. 24. Quando occorra sciogliere una riunione od un assembramento, il funzionario di P. S., ove non indossi l'uniforme di servizio, deve mettersi ad armacollo la sciarpa tricolore. L'ufficiale od il sottufficiale dei CC. RR. deve essere in divisa. L'invito a sciogliersi e le intimazioni si fanno « In nome della legge ». </a:t>
            </a:r>
            <a:endParaRPr lang="it-IT" altLang="it-IT" sz="2800" dirty="0" smtClean="0">
              <a:solidFill>
                <a:srgbClr val="000000"/>
              </a:solidFill>
              <a:latin typeface="Arial Unicode MS" panose="020B0604020202020204" pitchFamily="34" charset="-128"/>
            </a:endParaRPr>
          </a:p>
          <a:p>
            <a:pPr lvl="0"/>
            <a:endParaRPr lang="it-IT" altLang="it-IT" sz="2800" dirty="0">
              <a:solidFill>
                <a:srgbClr val="000000"/>
              </a:solidFill>
              <a:latin typeface="Arial Unicode MS" panose="020B0604020202020204" pitchFamily="34" charset="-128"/>
            </a:endParaRPr>
          </a:p>
          <a:p>
            <a:pPr lvl="0"/>
            <a:r>
              <a:rPr lang="it-IT" altLang="it-IT" sz="2800" dirty="0" smtClean="0">
                <a:solidFill>
                  <a:srgbClr val="000000"/>
                </a:solidFill>
                <a:latin typeface="Arial Unicode MS" panose="020B0604020202020204" pitchFamily="34" charset="-128"/>
              </a:rPr>
              <a:t>Art</a:t>
            </a:r>
            <a:r>
              <a:rPr lang="it-IT" altLang="it-IT" sz="2800" dirty="0">
                <a:solidFill>
                  <a:srgbClr val="000000"/>
                </a:solidFill>
                <a:latin typeface="Arial Unicode MS" panose="020B0604020202020204" pitchFamily="34" charset="-128"/>
              </a:rPr>
              <a:t>. 25. Qualora non sia possibile disporre della tromba per le </a:t>
            </a:r>
            <a:r>
              <a:rPr lang="it-IT" altLang="it-IT" sz="2800" dirty="0" smtClean="0">
                <a:solidFill>
                  <a:srgbClr val="000000"/>
                </a:solidFill>
                <a:latin typeface="Arial Unicode MS" panose="020B0604020202020204" pitchFamily="34" charset="-128"/>
              </a:rPr>
              <a:t>formalità </a:t>
            </a:r>
            <a:r>
              <a:rPr lang="it-IT" altLang="it-IT" sz="2800" dirty="0">
                <a:solidFill>
                  <a:srgbClr val="000000"/>
                </a:solidFill>
                <a:latin typeface="Arial Unicode MS" panose="020B0604020202020204" pitchFamily="34" charset="-128"/>
              </a:rPr>
              <a:t>di cui all'art. 23 della legge, lo scioglimento della riunione è</a:t>
            </a:r>
            <a:r>
              <a:rPr lang="it-IT" altLang="it-IT" sz="2800" dirty="0" smtClean="0">
                <a:solidFill>
                  <a:srgbClr val="000000"/>
                </a:solidFill>
                <a:latin typeface="Arial Unicode MS" panose="020B0604020202020204" pitchFamily="34" charset="-128"/>
              </a:rPr>
              <a:t> </a:t>
            </a:r>
            <a:r>
              <a:rPr lang="it-IT" altLang="it-IT" sz="2800" dirty="0">
                <a:solidFill>
                  <a:srgbClr val="000000"/>
                </a:solidFill>
                <a:latin typeface="Arial Unicode MS" panose="020B0604020202020204" pitchFamily="34" charset="-128"/>
              </a:rPr>
              <a:t>ordinato con tre intimazioni ad alta voce. </a:t>
            </a:r>
            <a:endParaRPr lang="it-IT" altLang="it-IT" sz="2800" dirty="0">
              <a:latin typeface="Arial" panose="020B0604020202020204" pitchFamily="34" charset="0"/>
            </a:endParaRPr>
          </a:p>
          <a:p>
            <a:endParaRPr lang="it-IT" dirty="0"/>
          </a:p>
        </p:txBody>
      </p:sp>
    </p:spTree>
    <p:extLst>
      <p:ext uri="{BB962C8B-B14F-4D97-AF65-F5344CB8AC3E}">
        <p14:creationId xmlns:p14="http://schemas.microsoft.com/office/powerpoint/2010/main" val="194418893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1068</Words>
  <Application>Microsoft Office PowerPoint</Application>
  <PresentationFormat>Presentazione su schermo (4:3)</PresentationFormat>
  <Paragraphs>124</Paragraphs>
  <Slides>16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16</vt:i4>
      </vt:variant>
    </vt:vector>
  </HeadingPairs>
  <TitlesOfParts>
    <vt:vector size="21" baseType="lpstr">
      <vt:lpstr>Arial Unicode MS</vt:lpstr>
      <vt:lpstr>Arial</vt:lpstr>
      <vt:lpstr>Calibri</vt:lpstr>
      <vt:lpstr>Wingdings</vt:lpstr>
      <vt:lpstr>Tema di Office</vt:lpstr>
      <vt:lpstr>Regolamenti</vt:lpstr>
      <vt:lpstr>Regolamenti amministrativi</vt:lpstr>
      <vt:lpstr>Regolamenti amministrativi</vt:lpstr>
      <vt:lpstr>Regolamenti: tipologie (art. 17 L. 400/1988)</vt:lpstr>
      <vt:lpstr>Riserve assolute</vt:lpstr>
      <vt:lpstr>Presentazione standard di PowerPoint</vt:lpstr>
      <vt:lpstr>Presentazione standard di PowerPoint</vt:lpstr>
      <vt:lpstr>FATTISPECIE</vt:lpstr>
      <vt:lpstr>Presentazione standard di PowerPoint</vt:lpstr>
      <vt:lpstr>Presentazione standard di PowerPoint</vt:lpstr>
      <vt:lpstr>Presentazione standard di PowerPoint</vt:lpstr>
      <vt:lpstr>Presentazione standard di PowerPoint</vt:lpstr>
      <vt:lpstr>Riserve relative</vt:lpstr>
      <vt:lpstr>Legge 400</vt:lpstr>
      <vt:lpstr>Legge 400</vt:lpstr>
      <vt:lpstr>Regolamenti statali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Regolamenti</dc:title>
  <dc:creator>roberto bin</dc:creator>
  <cp:lastModifiedBy>roberto bin</cp:lastModifiedBy>
  <cp:revision>9</cp:revision>
  <dcterms:created xsi:type="dcterms:W3CDTF">2012-10-23T08:41:53Z</dcterms:created>
  <dcterms:modified xsi:type="dcterms:W3CDTF">2016-11-15T09:59:56Z</dcterms:modified>
</cp:coreProperties>
</file>